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6"/>
  </p:notesMasterIdLst>
  <p:sldIdLst>
    <p:sldId id="277" r:id="rId2"/>
    <p:sldId id="257" r:id="rId3"/>
    <p:sldId id="267" r:id="rId4"/>
    <p:sldId id="258" r:id="rId5"/>
    <p:sldId id="260" r:id="rId6"/>
    <p:sldId id="261" r:id="rId7"/>
    <p:sldId id="259" r:id="rId8"/>
    <p:sldId id="266" r:id="rId9"/>
    <p:sldId id="263" r:id="rId10"/>
    <p:sldId id="273" r:id="rId11"/>
    <p:sldId id="264" r:id="rId12"/>
    <p:sldId id="274" r:id="rId13"/>
    <p:sldId id="275" r:id="rId14"/>
    <p:sldId id="276" r:id="rId15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4"/>
  </p:normalViewPr>
  <p:slideViewPr>
    <p:cSldViewPr>
      <p:cViewPr varScale="1">
        <p:scale>
          <a:sx n="146" d="100"/>
          <a:sy n="146" d="100"/>
        </p:scale>
        <p:origin x="51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t, T.J. (Tijmen, Student M-ME)" userId="0f5de1f1-cffb-4411-8fbc-e471ddd57193" providerId="ADAL" clId="{BAE5D0BE-0F32-492F-9F9B-BAE3E3227E09}"/>
    <pc:docChg chg="undo custSel modSld">
      <pc:chgData name="Stet, T.J. (Tijmen, Student M-ME)" userId="0f5de1f1-cffb-4411-8fbc-e471ddd57193" providerId="ADAL" clId="{BAE5D0BE-0F32-492F-9F9B-BAE3E3227E09}" dt="2023-11-05T07:54:33.812" v="35" actId="20577"/>
      <pc:docMkLst>
        <pc:docMk/>
      </pc:docMkLst>
      <pc:sldChg chg="modSp mod">
        <pc:chgData name="Stet, T.J. (Tijmen, Student M-ME)" userId="0f5de1f1-cffb-4411-8fbc-e471ddd57193" providerId="ADAL" clId="{BAE5D0BE-0F32-492F-9F9B-BAE3E3227E09}" dt="2023-11-05T07:54:33.812" v="35" actId="20577"/>
        <pc:sldMkLst>
          <pc:docMk/>
          <pc:sldMk cId="388573272" sldId="273"/>
        </pc:sldMkLst>
        <pc:spChg chg="mod">
          <ac:chgData name="Stet, T.J. (Tijmen, Student M-ME)" userId="0f5de1f1-cffb-4411-8fbc-e471ddd57193" providerId="ADAL" clId="{BAE5D0BE-0F32-492F-9F9B-BAE3E3227E09}" dt="2023-11-05T07:54:33.812" v="35" actId="20577"/>
          <ac:spMkLst>
            <pc:docMk/>
            <pc:sldMk cId="388573272" sldId="273"/>
            <ac:spMk id="174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1BD695F-6C17-C04B-88F5-6CFDF5FCDA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788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38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75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52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73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15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2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6176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807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519523"/>
            <a:ext cx="7488833" cy="97210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1707654"/>
            <a:ext cx="7480920" cy="1098426"/>
          </a:xfrm>
        </p:spPr>
        <p:txBody>
          <a:bodyPr/>
          <a:lstStyle>
            <a:lvl1pPr marL="0" indent="0" algn="l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924657F-4B66-0044-3457-7440379E4F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91444" cy="51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62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53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7175-8614-254F-B2FE-E2ACA3D221E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6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6288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288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070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070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AB93-E81F-7B49-B49F-7F5B3E8D3D7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72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1DE3-54F9-BF40-990A-E8CB50B53DF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81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3DD9-615C-514A-9A45-DA1EA161072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561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88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8073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88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55DF-362A-844D-9C95-E2D6C4FA7DF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39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53D1-3B5C-7241-8A51-5C23754F4D8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91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3E21-37C6-6E4E-99ED-F35126F6543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2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508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6288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3867-23DA-EE48-9AB3-949F866776E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211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2F812-BA73-01FE-9C9D-3076D10B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79D337A-DB2F-773D-278D-018C255D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7705775-0567-66D0-49FE-E419DAB2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B171D0-2045-1B2A-3214-8007DAC4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34AD778-AA32-391C-E510-E0B3813C52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65D86995-583C-A6F6-2033-BDCA577D10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22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3508E-33FB-C0FC-E6D5-024591EB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B996946-A4B5-F6BC-6900-F26C7AE7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3CFFE19-B870-CBD6-488C-E8C895EBE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AC3819C-4201-B7D7-1158-018E0892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06697A-E30B-1452-4E7D-3A941E5423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D63484A0-EA14-C05E-51E0-6229F3DD9C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21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9B7FE-A6A9-6426-A373-B2BF2BE2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A5AD3E1-6FC7-4448-832E-42AC28DE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8184197-7758-199F-D150-8CECD4B8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C09BF19-7B54-AF70-1F60-0BCCC1E2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601E7EC-4BA6-2A68-5545-22547B26C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3CC355CF-5323-F7A7-A301-2A5FE5CA03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4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0CA16-F3AC-8F7D-B3C0-B1F887F1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3C2721F-0813-DCED-CC6D-0B9504E5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F1EE10A-C682-7DF7-977F-7299FBCA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185932-746F-1EAA-977E-509CC894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C65AA22-F753-57E2-A15B-4D8818C89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5B34C17A-0CD5-C25B-5BEF-EAE7911EDE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96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CAEF6-23D9-AC2D-0AC2-33E3AAF4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BA04868-6A42-F9F7-9491-379E2556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D266414-8D7A-8F6B-0640-8BBFF947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447E86E-1390-CE8C-07D9-462B0143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03B581C-A385-C836-1F2D-F5B0A2EB23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039971E7-8B72-C688-5C32-0449F3CB30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28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87D13-1BBD-8C53-2B96-28233786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2332D0-C7FE-E36E-374E-1713B40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DC3F39-4E18-7FA0-FEA7-FA48ADFE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BE9AB32-5213-4BD1-2C72-0A33F4E7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5B45724-C962-0472-A720-3A27FFD5F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5E171A5-93A4-267F-FD7A-0E334DD33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75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846C-7B17-5E4F-BE10-694B0E0F8BE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B56678B-AE9E-0113-1939-AA222B5B5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4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C303-98C5-D44E-977B-025D8E02950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31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51911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545431"/>
            <a:ext cx="8229600" cy="30491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3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0575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  <a:cs typeface="Verdana" charset="0"/>
              </a:defRPr>
            </a:lvl1pPr>
          </a:lstStyle>
          <a:p>
            <a:pPr>
              <a:defRPr/>
            </a:pPr>
            <a:fld id="{B038F053-5F60-BB46-968D-2EB9D868010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0F9D44-F64B-622E-0C8A-5D154611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8384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1124C2-1189-46BD-1BD6-4970D1827545}"/>
              </a:ext>
            </a:extLst>
          </p:cNvPr>
          <p:cNvSpPr txBox="1">
            <a:spLocks/>
          </p:cNvSpPr>
          <p:nvPr/>
        </p:nvSpPr>
        <p:spPr>
          <a:xfrm>
            <a:off x="1003648" y="843558"/>
            <a:ext cx="7992888" cy="9721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b="1" kern="0" dirty="0"/>
              <a:t>4TU.CENTRE FOR RESILIENCE ENGINEERING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0FF75-59E1-82A4-9F82-1B4B045F75BC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440000"/>
            <a:ext cx="7480920" cy="10984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kern="0">
                <a:solidFill>
                  <a:schemeClr val="bg1">
                    <a:lumMod val="50000"/>
                  </a:schemeClr>
                </a:solidFill>
              </a:rPr>
              <a:t>Subtitle</a:t>
            </a:r>
            <a:endParaRPr lang="nl-NL" sz="240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2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people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60704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Verdana" charset="0"/>
              </a:rPr>
              <a:t>Managing Director: </a:t>
            </a:r>
          </a:p>
          <a:p>
            <a:r>
              <a:rPr lang="en-US" sz="1200" dirty="0">
                <a:latin typeface="Verdana" charset="0"/>
              </a:rPr>
              <a:t>Stephanie </a:t>
            </a:r>
            <a:r>
              <a:rPr lang="en-US" sz="1200" dirty="0" err="1">
                <a:latin typeface="Verdana" charset="0"/>
              </a:rPr>
              <a:t>Hessing</a:t>
            </a:r>
            <a:r>
              <a:rPr lang="en-US" sz="1200" dirty="0">
                <a:latin typeface="Verdana" charset="0"/>
              </a:rPr>
              <a:t> (UT) 	</a:t>
            </a:r>
            <a:r>
              <a:rPr lang="en-GB" sz="1200" dirty="0">
                <a:latin typeface="Verdana" charset="0"/>
              </a:rPr>
              <a:t>Managing director for the 4TU.Resilience Community</a:t>
            </a:r>
            <a:endParaRPr lang="en-US" sz="1200" dirty="0">
              <a:latin typeface="Verdana" charset="0"/>
            </a:endParaRPr>
          </a:p>
          <a:p>
            <a:pPr marL="0" indent="0">
              <a:buNone/>
            </a:pPr>
            <a:br>
              <a:rPr lang="en-US" sz="1200" dirty="0">
                <a:latin typeface="Verdana" charset="0"/>
              </a:rPr>
            </a:br>
            <a:r>
              <a:rPr lang="en-US" sz="1200" dirty="0">
                <a:latin typeface="Verdana" charset="0"/>
              </a:rPr>
              <a:t>Board: </a:t>
            </a:r>
          </a:p>
          <a:p>
            <a:r>
              <a:rPr lang="en-US" sz="1200" dirty="0">
                <a:solidFill>
                  <a:schemeClr val="tx2"/>
                </a:solidFill>
                <a:latin typeface="Verdana" charset="0"/>
              </a:rPr>
              <a:t>Geert-Jan van </a:t>
            </a:r>
            <a:r>
              <a:rPr lang="en-US" sz="1200" dirty="0" err="1">
                <a:solidFill>
                  <a:schemeClr val="tx2"/>
                </a:solidFill>
                <a:latin typeface="Verdana" charset="0"/>
              </a:rPr>
              <a:t>Houtum</a:t>
            </a:r>
            <a:r>
              <a:rPr lang="en-US" sz="1200" dirty="0">
                <a:solidFill>
                  <a:schemeClr val="tx2"/>
                </a:solidFill>
                <a:latin typeface="Verdana" charset="0"/>
              </a:rPr>
              <a:t> (TU/e)	</a:t>
            </a:r>
            <a:r>
              <a:rPr lang="en-GB" sz="1200" dirty="0">
                <a:latin typeface="Verdana" charset="0"/>
              </a:rPr>
              <a:t>Maintenance Optimization, Reliability, Inventory Models</a:t>
            </a:r>
          </a:p>
          <a:p>
            <a:r>
              <a:rPr lang="en-US" sz="1200" dirty="0">
                <a:latin typeface="Verdana" charset="0"/>
              </a:rPr>
              <a:t>Jan Dirk Jansen (TU Delft)	</a:t>
            </a:r>
            <a:r>
              <a:rPr lang="en-GB" sz="1200" dirty="0">
                <a:latin typeface="Verdana" charset="0"/>
              </a:rPr>
              <a:t>Numerical Reservoir Simulation, Recovery Optimization</a:t>
            </a:r>
            <a:endParaRPr lang="en-US" sz="1200" dirty="0">
              <a:latin typeface="Verdana" charset="0"/>
            </a:endParaRPr>
          </a:p>
          <a:p>
            <a:r>
              <a:rPr lang="en-US" sz="1200" dirty="0" err="1">
                <a:latin typeface="Verdana" charset="0"/>
              </a:rPr>
              <a:t>Freek</a:t>
            </a:r>
            <a:r>
              <a:rPr lang="en-US" sz="1200" dirty="0">
                <a:latin typeface="Verdana" charset="0"/>
              </a:rPr>
              <a:t> van der Meer (UT)	Geothermal Energy, Earth Resources</a:t>
            </a:r>
          </a:p>
          <a:p>
            <a:r>
              <a:rPr lang="en-US" sz="1200" dirty="0">
                <a:latin typeface="Verdana" charset="0"/>
              </a:rPr>
              <a:t>Bram de Vos, (WUR)	Environmental Sciences </a:t>
            </a:r>
          </a:p>
          <a:p>
            <a:pPr marL="0" indent="0">
              <a:buNone/>
            </a:pPr>
            <a:endParaRPr lang="en-US" sz="1200" dirty="0">
              <a:latin typeface="Verdana" charset="0"/>
            </a:endParaRPr>
          </a:p>
          <a:p>
            <a:pPr marL="0" indent="0">
              <a:buNone/>
            </a:pPr>
            <a:r>
              <a:rPr lang="en-US" sz="1200" dirty="0">
                <a:latin typeface="Verdana" charset="0"/>
              </a:rPr>
              <a:t>Scientific steering group:</a:t>
            </a:r>
          </a:p>
          <a:p>
            <a:r>
              <a:rPr lang="en-US" sz="1200" dirty="0">
                <a:latin typeface="Verdana" charset="0"/>
              </a:rPr>
              <a:t>Tina Comes (TU Delft)	Decision sciences, AI, Resilience, Humanitarian Disasters</a:t>
            </a:r>
          </a:p>
          <a:p>
            <a:r>
              <a:rPr lang="en-US" sz="1200" dirty="0">
                <a:latin typeface="Verdana" charset="0"/>
              </a:rPr>
              <a:t>Stephanie </a:t>
            </a:r>
            <a:r>
              <a:rPr lang="en-US" sz="1200" dirty="0" err="1">
                <a:latin typeface="Verdana" charset="0"/>
              </a:rPr>
              <a:t>Hessing</a:t>
            </a:r>
            <a:r>
              <a:rPr lang="en-US" sz="1200" dirty="0">
                <a:latin typeface="Verdana" charset="0"/>
              </a:rPr>
              <a:t> (UT)	</a:t>
            </a:r>
            <a:r>
              <a:rPr lang="en-GB" sz="1200" dirty="0">
                <a:latin typeface="Verdana" charset="0"/>
              </a:rPr>
              <a:t>Managing director for the 4TU.Resilience Community</a:t>
            </a:r>
            <a:endParaRPr lang="en-US" sz="1200" dirty="0">
              <a:latin typeface="Verdana" charset="0"/>
            </a:endParaRPr>
          </a:p>
          <a:p>
            <a:r>
              <a:rPr lang="en-US" sz="1200" dirty="0" err="1">
                <a:latin typeface="Verdana" charset="0"/>
              </a:rPr>
              <a:t>Ahmadreza</a:t>
            </a:r>
            <a:r>
              <a:rPr lang="en-US" sz="1200" dirty="0">
                <a:latin typeface="Verdana" charset="0"/>
              </a:rPr>
              <a:t> Marandi (TU/e)	</a:t>
            </a:r>
            <a:r>
              <a:rPr lang="en-GB" sz="1200" dirty="0">
                <a:latin typeface="Verdana" charset="0"/>
              </a:rPr>
              <a:t>Mathematical Optimization, High-tech Systems and Supply Chains</a:t>
            </a:r>
            <a:endParaRPr lang="en-US" sz="1200" dirty="0">
              <a:latin typeface="Verdana" charset="0"/>
            </a:endParaRPr>
          </a:p>
          <a:p>
            <a:r>
              <a:rPr lang="en-US" sz="1200" dirty="0">
                <a:latin typeface="Verdana" charset="0"/>
              </a:rPr>
              <a:t>Remco </a:t>
            </a:r>
            <a:r>
              <a:rPr lang="en-US" sz="1200" dirty="0" err="1">
                <a:latin typeface="Verdana" charset="0"/>
              </a:rPr>
              <a:t>Dijkman</a:t>
            </a:r>
            <a:r>
              <a:rPr lang="en-US" sz="1200" dirty="0">
                <a:latin typeface="Verdana" charset="0"/>
              </a:rPr>
              <a:t> (TU/e)	Data-driven Optimization of Business processes</a:t>
            </a:r>
          </a:p>
          <a:p>
            <a:r>
              <a:rPr lang="en-US" sz="1200" dirty="0">
                <a:latin typeface="Verdana" charset="0"/>
              </a:rPr>
              <a:t>Miranda </a:t>
            </a:r>
            <a:r>
              <a:rPr lang="en-US" sz="1200" dirty="0" err="1">
                <a:latin typeface="Verdana" charset="0"/>
              </a:rPr>
              <a:t>Meuwissen</a:t>
            </a:r>
            <a:r>
              <a:rPr lang="en-US" sz="1200" dirty="0">
                <a:latin typeface="Verdana" charset="0"/>
              </a:rPr>
              <a:t> (WUR)	</a:t>
            </a:r>
            <a:r>
              <a:rPr lang="en-GB" sz="1200" dirty="0">
                <a:latin typeface="Verdana" charset="0"/>
              </a:rPr>
              <a:t>Risk Management, Resilience, Food Supply Chains </a:t>
            </a:r>
            <a:endParaRPr lang="en-US" sz="1200" dirty="0">
              <a:latin typeface="Verdana" charset="0"/>
            </a:endParaRPr>
          </a:p>
          <a:p>
            <a:r>
              <a:rPr lang="en-US" sz="1200" dirty="0">
                <a:latin typeface="Verdana" charset="0"/>
              </a:rPr>
              <a:t>Andy Nelson (UT)		</a:t>
            </a:r>
            <a:r>
              <a:rPr lang="en-GB" sz="1200" dirty="0">
                <a:latin typeface="Verdana" charset="0"/>
              </a:rPr>
              <a:t>Earth Observation, Spatial Information, Food Security, Transport</a:t>
            </a:r>
            <a:endParaRPr lang="en-US" sz="1200" dirty="0">
              <a:latin typeface="Verdana" charset="0"/>
            </a:endParaRPr>
          </a:p>
          <a:p>
            <a:r>
              <a:rPr lang="en-US" sz="1200" dirty="0">
                <a:latin typeface="Verdana" charset="0"/>
              </a:rPr>
              <a:t>Joanne </a:t>
            </a:r>
            <a:r>
              <a:rPr lang="en-US" sz="1200" dirty="0" err="1">
                <a:latin typeface="Verdana" charset="0"/>
              </a:rPr>
              <a:t>Vinke</a:t>
            </a:r>
            <a:r>
              <a:rPr lang="en-US" sz="1200" dirty="0">
                <a:latin typeface="Verdana" charset="0"/>
              </a:rPr>
              <a:t> - de </a:t>
            </a:r>
            <a:r>
              <a:rPr lang="en-US" sz="1200" dirty="0" err="1">
                <a:latin typeface="Verdana" charset="0"/>
              </a:rPr>
              <a:t>Kruijf</a:t>
            </a:r>
            <a:r>
              <a:rPr lang="en-US" sz="1200" dirty="0">
                <a:latin typeface="Verdana" charset="0"/>
              </a:rPr>
              <a:t> (UT)	</a:t>
            </a:r>
            <a:r>
              <a:rPr lang="en-GB" sz="1200" dirty="0">
                <a:latin typeface="Verdana" charset="0"/>
              </a:rPr>
              <a:t>Climate Adaptation, Water Governance, Droughts </a:t>
            </a:r>
            <a:endParaRPr lang="en-US" sz="1200" dirty="0">
              <a:latin typeface="Verdana" charset="0"/>
            </a:endParaRPr>
          </a:p>
          <a:p>
            <a:r>
              <a:rPr lang="en-US" sz="1200" dirty="0">
                <a:latin typeface="Verdana" charset="0"/>
              </a:rPr>
              <a:t>Maria </a:t>
            </a:r>
            <a:r>
              <a:rPr lang="en-US" sz="1200" dirty="0" err="1">
                <a:latin typeface="Verdana" charset="0"/>
              </a:rPr>
              <a:t>Pregnolato</a:t>
            </a:r>
            <a:r>
              <a:rPr lang="en-US" sz="1200" dirty="0">
                <a:latin typeface="Verdana" charset="0"/>
              </a:rPr>
              <a:t> (TU Delft)	</a:t>
            </a:r>
            <a:r>
              <a:rPr lang="en-GB" sz="1200" dirty="0">
                <a:latin typeface="Verdana" charset="0"/>
              </a:rPr>
              <a:t>Hydraulic Engineering, Hydraulic Structures and Flood Risk </a:t>
            </a:r>
            <a:endParaRPr lang="en-US" sz="1200" dirty="0">
              <a:latin typeface="Verdana" charset="0"/>
            </a:endParaRPr>
          </a:p>
          <a:p>
            <a:pPr marL="0" indent="0">
              <a:buNone/>
            </a:pPr>
            <a:endParaRPr lang="en-US" sz="1200" dirty="0">
              <a:latin typeface="Verdana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F99FEEA-22B7-CBBC-D9D6-29B9C564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people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60704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Verdana" charset="0"/>
              </a:rPr>
              <a:t>External Strategic Advisory Board:</a:t>
            </a:r>
            <a:br>
              <a:rPr lang="en-US" sz="1200" dirty="0">
                <a:latin typeface="Verdana" charset="0"/>
              </a:rPr>
            </a:br>
            <a:endParaRPr lang="en-US" sz="1200" dirty="0">
              <a:latin typeface="Verdana" charset="0"/>
            </a:endParaRPr>
          </a:p>
          <a:p>
            <a:r>
              <a:rPr lang="en-US" sz="1200" dirty="0">
                <a:latin typeface="Verdana" charset="0"/>
              </a:rPr>
              <a:t>Lilian van den </a:t>
            </a:r>
            <a:r>
              <a:rPr lang="en-US" sz="1200" dirty="0" err="1">
                <a:latin typeface="Verdana" charset="0"/>
              </a:rPr>
              <a:t>Aarsen</a:t>
            </a:r>
            <a:r>
              <a:rPr lang="en-US" sz="1200" dirty="0">
                <a:latin typeface="Verdana" charset="0"/>
              </a:rPr>
              <a:t> 	Ministry of I&amp;W </a:t>
            </a:r>
          </a:p>
          <a:p>
            <a:r>
              <a:rPr lang="en-US" sz="1200">
                <a:latin typeface="Verdana" charset="0"/>
              </a:rPr>
              <a:t>Reintje </a:t>
            </a:r>
            <a:r>
              <a:rPr lang="en-US" sz="1200" dirty="0">
                <a:latin typeface="Verdana" charset="0"/>
              </a:rPr>
              <a:t>van Haeringen 	CARE-NL</a:t>
            </a:r>
          </a:p>
          <a:p>
            <a:r>
              <a:rPr lang="en-US" sz="1200" dirty="0">
                <a:latin typeface="Verdana" charset="0"/>
              </a:rPr>
              <a:t>Kenneth Heijns 		Amsterdam Institute for Advanced Metropolitan Solutions AMS</a:t>
            </a:r>
          </a:p>
          <a:p>
            <a:r>
              <a:rPr lang="en-US" sz="1200" dirty="0">
                <a:latin typeface="Verdana" charset="0"/>
              </a:rPr>
              <a:t>Sabrina Helmyr 		Arcadis</a:t>
            </a:r>
          </a:p>
          <a:p>
            <a:r>
              <a:rPr lang="en-US" sz="1200" dirty="0">
                <a:latin typeface="Verdana" charset="0"/>
              </a:rPr>
              <a:t>Hans Hilbrands		</a:t>
            </a:r>
            <a:r>
              <a:rPr lang="en-US" sz="1200" dirty="0" err="1">
                <a:latin typeface="Verdana" charset="0"/>
              </a:rPr>
              <a:t>Stichting</a:t>
            </a:r>
            <a:r>
              <a:rPr lang="en-US" sz="1200" dirty="0">
                <a:latin typeface="Verdana" charset="0"/>
              </a:rPr>
              <a:t> Pioneering </a:t>
            </a:r>
          </a:p>
          <a:p>
            <a:r>
              <a:rPr lang="en-US" sz="1200" dirty="0" err="1">
                <a:latin typeface="Verdana" charset="0"/>
              </a:rPr>
              <a:t>Roos</a:t>
            </a:r>
            <a:r>
              <a:rPr lang="en-US" sz="1200" dirty="0">
                <a:latin typeface="Verdana" charset="0"/>
              </a:rPr>
              <a:t> </a:t>
            </a:r>
            <a:r>
              <a:rPr lang="en-US" sz="1200" dirty="0" err="1">
                <a:latin typeface="Verdana" charset="0"/>
              </a:rPr>
              <a:t>Meilink</a:t>
            </a:r>
            <a:r>
              <a:rPr lang="en-US" sz="1200" dirty="0">
                <a:latin typeface="Verdana" charset="0"/>
              </a:rPr>
              <a:t>	 	Municipality of Den Haag </a:t>
            </a:r>
          </a:p>
          <a:p>
            <a:r>
              <a:rPr lang="en-US" sz="1200" dirty="0" err="1">
                <a:latin typeface="Verdana" charset="0"/>
              </a:rPr>
              <a:t>Arnoud</a:t>
            </a:r>
            <a:r>
              <a:rPr lang="en-US" sz="1200" dirty="0">
                <a:latin typeface="Verdana" charset="0"/>
              </a:rPr>
              <a:t> </a:t>
            </a:r>
            <a:r>
              <a:rPr lang="en-US" sz="1200" dirty="0" err="1">
                <a:latin typeface="Verdana" charset="0"/>
              </a:rPr>
              <a:t>Molenaar</a:t>
            </a:r>
            <a:r>
              <a:rPr lang="en-US" sz="1200" dirty="0">
                <a:latin typeface="Verdana" charset="0"/>
              </a:rPr>
              <a:t> 		Municipality of Rotterdam </a:t>
            </a:r>
          </a:p>
          <a:p>
            <a:r>
              <a:rPr lang="en-US" sz="1200" dirty="0">
                <a:latin typeface="Verdana" charset="0"/>
              </a:rPr>
              <a:t>Stefan </a:t>
            </a:r>
            <a:r>
              <a:rPr lang="en-US" sz="1200" dirty="0" err="1">
                <a:latin typeface="Verdana" charset="0"/>
              </a:rPr>
              <a:t>Nijwening</a:t>
            </a:r>
            <a:r>
              <a:rPr lang="en-US" sz="1200" dirty="0">
                <a:latin typeface="Verdana" charset="0"/>
              </a:rPr>
              <a:t> 		Dutch Water Authority </a:t>
            </a:r>
            <a:r>
              <a:rPr lang="en-US" sz="1200" dirty="0" err="1">
                <a:latin typeface="Verdana" charset="0"/>
              </a:rPr>
              <a:t>Vechtstromen</a:t>
            </a:r>
            <a:r>
              <a:rPr lang="en-US" sz="1200" dirty="0">
                <a:latin typeface="Verdana" charset="0"/>
              </a:rPr>
              <a:t> </a:t>
            </a:r>
          </a:p>
          <a:p>
            <a:r>
              <a:rPr lang="en-US" sz="1200" dirty="0">
                <a:latin typeface="Verdana" charset="0"/>
              </a:rPr>
              <a:t>Elisabeth van </a:t>
            </a:r>
            <a:r>
              <a:rPr lang="en-US" sz="1200" dirty="0" err="1">
                <a:latin typeface="Verdana" charset="0"/>
              </a:rPr>
              <a:t>Opstall</a:t>
            </a:r>
            <a:r>
              <a:rPr lang="en-US" sz="1200" dirty="0">
                <a:latin typeface="Verdana" charset="0"/>
              </a:rPr>
              <a:t>	NG Infra </a:t>
            </a:r>
          </a:p>
          <a:p>
            <a:r>
              <a:rPr lang="en-US" sz="1200" dirty="0">
                <a:latin typeface="Verdana" charset="0"/>
              </a:rPr>
              <a:t>Henk </a:t>
            </a:r>
            <a:r>
              <a:rPr lang="en-US" sz="1200" dirty="0" err="1">
                <a:latin typeface="Verdana" charset="0"/>
              </a:rPr>
              <a:t>Ovink</a:t>
            </a:r>
            <a:r>
              <a:rPr lang="en-US" sz="1200" dirty="0">
                <a:latin typeface="Verdana" charset="0"/>
              </a:rPr>
              <a:t> 		Kingdom of the Netherlands, Special Envoy for Int. Water Affairs</a:t>
            </a:r>
          </a:p>
          <a:p>
            <a:r>
              <a:rPr lang="en-US" sz="1200" dirty="0">
                <a:latin typeface="Verdana" charset="0"/>
              </a:rPr>
              <a:t>David van </a:t>
            </a:r>
            <a:r>
              <a:rPr lang="en-US" sz="1200" dirty="0" err="1">
                <a:latin typeface="Verdana" charset="0"/>
              </a:rPr>
              <a:t>Raalten</a:t>
            </a:r>
            <a:r>
              <a:rPr lang="en-US" sz="1200" dirty="0">
                <a:latin typeface="Verdana" charset="0"/>
              </a:rPr>
              <a:t>		Dutch Water Authority </a:t>
            </a:r>
            <a:r>
              <a:rPr lang="en-US" sz="1200" dirty="0" err="1">
                <a:latin typeface="Verdana" charset="0"/>
              </a:rPr>
              <a:t>Drents</a:t>
            </a:r>
            <a:r>
              <a:rPr lang="en-US" sz="1200" dirty="0">
                <a:latin typeface="Verdana" charset="0"/>
              </a:rPr>
              <a:t> </a:t>
            </a:r>
            <a:r>
              <a:rPr lang="en-US" sz="1200" dirty="0" err="1">
                <a:latin typeface="Verdana" charset="0"/>
              </a:rPr>
              <a:t>Overijsselse</a:t>
            </a:r>
            <a:r>
              <a:rPr lang="en-US" sz="1200" dirty="0">
                <a:latin typeface="Verdana" charset="0"/>
              </a:rPr>
              <a:t> Delta </a:t>
            </a:r>
          </a:p>
          <a:p>
            <a:r>
              <a:rPr lang="en-US" sz="1200" dirty="0">
                <a:latin typeface="Verdana" charset="0"/>
              </a:rPr>
              <a:t>Jos </a:t>
            </a:r>
            <a:r>
              <a:rPr lang="en-US" sz="1200" dirty="0" err="1">
                <a:latin typeface="Verdana" charset="0"/>
              </a:rPr>
              <a:t>Röling</a:t>
            </a:r>
            <a:r>
              <a:rPr lang="en-US" sz="1200" dirty="0">
                <a:latin typeface="Verdana" charset="0"/>
              </a:rPr>
              <a:t>		IBM Global Business Services</a:t>
            </a:r>
          </a:p>
          <a:p>
            <a:r>
              <a:rPr lang="en-US" sz="1200" dirty="0">
                <a:latin typeface="Verdana" charset="0"/>
              </a:rPr>
              <a:t>Inge </a:t>
            </a:r>
            <a:r>
              <a:rPr lang="en-US" sz="1200" dirty="0" err="1">
                <a:latin typeface="Verdana" charset="0"/>
              </a:rPr>
              <a:t>Vianen</a:t>
            </a:r>
            <a:r>
              <a:rPr lang="en-US" sz="1200" dirty="0">
                <a:latin typeface="Verdana" charset="0"/>
              </a:rPr>
              <a:t> 		CARE-NL, Climate Change &amp; Resilience</a:t>
            </a:r>
          </a:p>
          <a:p>
            <a:pPr marL="0" indent="0">
              <a:buNone/>
            </a:pPr>
            <a:endParaRPr lang="nl-NL" sz="12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DC61572-61CC-AD77-FA81-5A256123B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3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research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53504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2018 – 2023 4TU.DeSIRE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>
                <a:latin typeface="Verdana" charset="0"/>
              </a:rPr>
              <a:t>DESIGNING SYSTEMS FOR INFORMED RESILIENCE ENGINEERING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Large scale, interdisciplinary research and capacity building program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Verdana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4 universities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14 faculties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20 postdocs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17 tenure trackers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50+ resilience fellows</a:t>
            </a:r>
            <a:endParaRPr lang="en-US" sz="1400" dirty="0">
              <a:latin typeface="Verdana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r="4508"/>
          <a:stretch/>
        </p:blipFill>
        <p:spPr>
          <a:xfrm>
            <a:off x="3672408" y="2272482"/>
            <a:ext cx="5364088" cy="2989311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F4CE388D-818F-011F-32B7-8E6508BDC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15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research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53504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2023 and beyond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Nexus approach to system thinking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Verdana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Based on the expertise of:</a:t>
            </a:r>
            <a:endParaRPr lang="en-US" sz="1600" dirty="0">
              <a:latin typeface="Verdana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4 universities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14 faculties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20 postdocs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17 tenure trackers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50+ resilience fellows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EDB9E78-65B3-2F9C-2168-50B760270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0F9D44-F64B-622E-0C8A-5D154611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8384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1124C2-1189-46BD-1BD6-4970D1827545}"/>
              </a:ext>
            </a:extLst>
          </p:cNvPr>
          <p:cNvSpPr txBox="1">
            <a:spLocks/>
          </p:cNvSpPr>
          <p:nvPr/>
        </p:nvSpPr>
        <p:spPr>
          <a:xfrm>
            <a:off x="1259632" y="519523"/>
            <a:ext cx="7488833" cy="9721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b="1" kern="0" dirty="0" err="1"/>
              <a:t>Any</a:t>
            </a:r>
            <a:r>
              <a:rPr lang="nl-NL" sz="2400" b="1" kern="0" dirty="0"/>
              <a:t> </a:t>
            </a:r>
            <a:r>
              <a:rPr lang="nl-NL" sz="2400" b="1" kern="0" dirty="0" err="1"/>
              <a:t>questions</a:t>
            </a:r>
            <a:r>
              <a:rPr lang="nl-NL" sz="2400" b="1" kern="0" dirty="0"/>
              <a:t>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0FF75-59E1-82A4-9F82-1B4B045F75BC}"/>
              </a:ext>
            </a:extLst>
          </p:cNvPr>
          <p:cNvSpPr txBox="1">
            <a:spLocks noChangeArrowheads="1"/>
          </p:cNvSpPr>
          <p:nvPr/>
        </p:nvSpPr>
        <p:spPr>
          <a:xfrm>
            <a:off x="1260000" y="990000"/>
            <a:ext cx="7480920" cy="10984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kern="0" dirty="0" err="1"/>
              <a:t>Thank</a:t>
            </a:r>
            <a:r>
              <a:rPr lang="nl-NL" sz="2400" kern="0" dirty="0"/>
              <a:t> </a:t>
            </a:r>
            <a:r>
              <a:rPr lang="nl-NL" sz="2400" kern="0" dirty="0" err="1"/>
              <a:t>you</a:t>
            </a:r>
            <a:r>
              <a:rPr lang="nl-NL" sz="2400" kern="0" dirty="0"/>
              <a:t> </a:t>
            </a:r>
            <a:r>
              <a:rPr lang="nl-NL" sz="2400" kern="0" dirty="0" err="1"/>
              <a:t>for</a:t>
            </a:r>
            <a:r>
              <a:rPr lang="nl-NL" sz="2400" kern="0" dirty="0"/>
              <a:t> </a:t>
            </a:r>
            <a:r>
              <a:rPr lang="nl-NL" sz="2400" kern="0" dirty="0" err="1"/>
              <a:t>your</a:t>
            </a:r>
            <a:r>
              <a:rPr lang="nl-NL" sz="2400" kern="0" dirty="0"/>
              <a:t> attention!</a:t>
            </a:r>
          </a:p>
        </p:txBody>
      </p:sp>
    </p:spTree>
    <p:extLst>
      <p:ext uri="{BB962C8B-B14F-4D97-AF65-F5344CB8AC3E}">
        <p14:creationId xmlns:p14="http://schemas.microsoft.com/office/powerpoint/2010/main" val="101865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>
                <a:latin typeface="Verdana" charset="0"/>
              </a:rPr>
              <a:t>4TU Centre </a:t>
            </a:r>
            <a:r>
              <a:rPr lang="nl-NL" sz="2400" b="1" dirty="0" err="1">
                <a:latin typeface="Verdana" charset="0"/>
              </a:rPr>
              <a:t>for</a:t>
            </a:r>
            <a:r>
              <a:rPr lang="nl-NL" sz="2400" b="1" dirty="0">
                <a:latin typeface="Verdana" charset="0"/>
              </a:rPr>
              <a:t> Resilience Engineering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0491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Knowledge centre in Resilience Engineering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Initiative of the four universities of technology in the Netherlands: </a:t>
            </a:r>
          </a:p>
          <a:p>
            <a:pPr marL="0" indent="0" defTabSz="36195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	Delft University of Technology; Eindhoven University of Technology;</a:t>
            </a:r>
          </a:p>
          <a:p>
            <a:pPr marL="0" indent="0" defTabSz="36195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	University of Twente; Wageningen University and Research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develop, apply and disseminate knowledge, methods and tools for making societies more resilient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focus on engineering solutions (technical solutions and system designs) in interaction with social-ecological systems</a:t>
            </a:r>
            <a:endParaRPr lang="nl-NL" sz="16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2ACAECC-10FB-BEC4-ED34-E9E84F602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Let’s</a:t>
            </a:r>
            <a:r>
              <a:rPr lang="nl-NL" sz="2400" b="1" dirty="0">
                <a:latin typeface="Verdana" charset="0"/>
              </a:rPr>
              <a:t> start at </a:t>
            </a:r>
            <a:r>
              <a:rPr lang="nl-NL" sz="2400" b="1" dirty="0" err="1">
                <a:latin typeface="Verdana" charset="0"/>
              </a:rPr>
              <a:t>the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beginning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46303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Resilience</a:t>
            </a:r>
            <a:r>
              <a:rPr lang="en-US" sz="1600" dirty="0">
                <a:latin typeface="Verdana" charset="0"/>
              </a:rPr>
              <a:t> </a:t>
            </a: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The capacity of a system to sustain its functions and become better (through absorbing, adapting and self-organizing) under conditions of chronic stresses, abrupt shocks or disruptive innovations</a:t>
            </a:r>
            <a:br>
              <a:rPr lang="en-US" sz="1600" dirty="0">
                <a:latin typeface="Verdana" charset="0"/>
              </a:rPr>
            </a:br>
            <a:endParaRPr lang="en-US" sz="1600" dirty="0">
              <a:latin typeface="Verdana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Resilience Engineering </a:t>
            </a:r>
            <a:br>
              <a:rPr lang="en-US" sz="1600" b="1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Making social-technological systems more resilient in situations of chronic stresses, abrupt shocks or disruptive innovations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63537F8-45E1-9549-1789-49C3C11B1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1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aim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0491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Improve the resilience design of increasingly networked systems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Measure, quantify and model resilience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Better coordinate and govern resilient social-technological systems</a:t>
            </a:r>
            <a:endParaRPr lang="nl-NL" sz="16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548F3E4-7B57-496F-9073-60358B375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3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motivation</a:t>
            </a:r>
            <a:r>
              <a:rPr lang="nl-NL" sz="2400" b="1" dirty="0">
                <a:latin typeface="Verdana" charset="0"/>
              </a:rPr>
              <a:t> 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535040"/>
          </a:xfrm>
          <a:effectLst>
            <a:softEdge rad="31750"/>
          </a:effec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Technological and social developments are advancing at a rapid pace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are highly interconnected through networks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Climate change forces us to mitigate and adapt, leading to major transitions of the energy, transportation, water, or food systems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Throughout these transitions, societies are confronted with incidents, crises and disasters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i="1" dirty="0">
                <a:latin typeface="Verdana" charset="0"/>
              </a:rPr>
              <a:t>How do we deal with this? How can a city for example cope with prolonged heat stress? Or with a terrorist attack? How does farmland bounce back better after a flood?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783ABF2-3A50-B930-B782-FE3D1C7FD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9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motivation</a:t>
            </a:r>
            <a:br>
              <a:rPr lang="nl-NL" sz="2400" b="1" dirty="0">
                <a:latin typeface="Verdana" charset="0"/>
              </a:rPr>
            </a:b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3910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Our social, technological and environmental systems are vulnerable, and highly connected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Collaboration between different resilience research areas is therefore essential and necessary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4TU Centre for Resilience Engineering: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Brings the expertise of different scientists and engineers together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Wants to anticipate the </a:t>
            </a:r>
            <a:r>
              <a:rPr lang="en-US" sz="1600" b="1" i="1" dirty="0">
                <a:latin typeface="Verdana" charset="0"/>
              </a:rPr>
              <a:t>grand challenges </a:t>
            </a:r>
            <a:r>
              <a:rPr lang="en-US" sz="1600" dirty="0">
                <a:latin typeface="Verdana" charset="0"/>
              </a:rPr>
              <a:t>societies will be facing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Focuses on engineering in interaction with social-ecological systems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B9454D5F-1FEE-1874-E927-6C3618888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0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ambition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049191"/>
          </a:xfr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Verdana" charset="0"/>
              </a:rPr>
              <a:t>Become an international leading knowledge centre in Resilience </a:t>
            </a: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Engineering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Verdana" charset="0"/>
              </a:rPr>
              <a:t>Create and facilitate a Resilience Engineering movement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Create awareness around resilience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Make resilience an important fundamental principle for system design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Make resilience an essential starting point for the governance of </a:t>
            </a: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these systems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5A2A83E-C023-864E-25EC-858A25161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8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mission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7364810" cy="30491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Bring scientist and engineers from different research areas together to develop, apply and disseminate knowledge, methods and tools for making the complex technological systems in societies more resilient.</a:t>
            </a:r>
            <a:endParaRPr lang="en-US" sz="14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8DEFE9AA-925C-1173-AA96-72A1D3C33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6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organisation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715869" y="1856321"/>
            <a:ext cx="2448272" cy="143085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Verdana" charset="0"/>
              </a:rPr>
              <a:t>4TU.RE connects resilience experts from the four technical universities in the Netherlands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-20538"/>
            <a:ext cx="8178512" cy="51435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AAFA71E-B6D9-CB45-4FAA-1912E09A5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6148"/>
      </p:ext>
    </p:extLst>
  </p:cSld>
  <p:clrMapOvr>
    <a:masterClrMapping/>
  </p:clrMapOvr>
</p:sld>
</file>

<file path=ppt/theme/theme1.xml><?xml version="1.0" encoding="utf-8"?>
<a:theme xmlns:a="http://schemas.openxmlformats.org/drawingml/2006/main" name="4TU_powerpoint_white NOV2016-HB16-9">
  <a:themeElements>
    <a:clrScheme name="3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t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t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5ADAB403-B219-1F41-BF0B-282ACCC9B14D}" vid="{FBF1CAB9-9719-2F4E-8D1F-9EE1773B4095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4tu-powerpoint-white-breedbeeld-hb16-9</Template>
  <TotalTime>612</TotalTime>
  <Words>810</Words>
  <Application>Microsoft Office PowerPoint</Application>
  <PresentationFormat>Skærmshow (16:9)</PresentationFormat>
  <Paragraphs>103</Paragraphs>
  <Slides>14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Verdana</vt:lpstr>
      <vt:lpstr>Wingdings</vt:lpstr>
      <vt:lpstr>4TU_powerpoint_white NOV2016-HB16-9</vt:lpstr>
      <vt:lpstr>PowerPoint-præsentation</vt:lpstr>
      <vt:lpstr>4TU Centre for Resilience Engineering</vt:lpstr>
      <vt:lpstr>Let’s start at the beginning</vt:lpstr>
      <vt:lpstr>Our aim</vt:lpstr>
      <vt:lpstr>Our motivation </vt:lpstr>
      <vt:lpstr>Our motivation </vt:lpstr>
      <vt:lpstr>Our ambition</vt:lpstr>
      <vt:lpstr>Our mission</vt:lpstr>
      <vt:lpstr>Our organisation</vt:lpstr>
      <vt:lpstr>Our people</vt:lpstr>
      <vt:lpstr>Our people</vt:lpstr>
      <vt:lpstr>Our research</vt:lpstr>
      <vt:lpstr>Our research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Nienke D. Nijenhuis</dc:creator>
  <cp:lastModifiedBy>Nienke D. Nijenhuis</cp:lastModifiedBy>
  <cp:revision>93</cp:revision>
  <dcterms:created xsi:type="dcterms:W3CDTF">2018-10-25T14:11:41Z</dcterms:created>
  <dcterms:modified xsi:type="dcterms:W3CDTF">2023-11-06T13:23:34Z</dcterms:modified>
</cp:coreProperties>
</file>