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7" r:id="rId3"/>
    <p:sldId id="287" r:id="rId4"/>
    <p:sldId id="295" r:id="rId5"/>
    <p:sldId id="270" r:id="rId6"/>
    <p:sldId id="285" r:id="rId7"/>
    <p:sldId id="258" r:id="rId8"/>
    <p:sldId id="296" r:id="rId9"/>
    <p:sldId id="297" r:id="rId10"/>
    <p:sldId id="272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5D"/>
    <a:srgbClr val="EE685F"/>
    <a:srgbClr val="2D79B5"/>
    <a:srgbClr val="546461"/>
    <a:srgbClr val="43C5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15320" y="1593056"/>
            <a:ext cx="2598737" cy="367188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990749" y="1593056"/>
            <a:ext cx="2598737" cy="3671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4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51425" y="0"/>
            <a:ext cx="7140575" cy="4325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532062"/>
            <a:ext cx="7140575" cy="4325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59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9938" y="769938"/>
            <a:ext cx="10652125" cy="314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21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258050" y="781050"/>
            <a:ext cx="3924300" cy="24955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258050" y="3657600"/>
            <a:ext cx="3924300" cy="2495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153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14450" y="3162300"/>
            <a:ext cx="9563100" cy="3695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4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67550" y="771525"/>
            <a:ext cx="4229100" cy="5314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52500" y="4171950"/>
            <a:ext cx="2133600" cy="19145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524250" y="4171949"/>
            <a:ext cx="2133600" cy="1914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55891" y="813481"/>
            <a:ext cx="6141258" cy="30622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55890" y="4180114"/>
            <a:ext cx="2922518" cy="199605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074631" y="4180114"/>
            <a:ext cx="2922518" cy="1996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88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116418" y="729697"/>
            <a:ext cx="4121496" cy="15902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16418" y="2637597"/>
            <a:ext cx="4121496" cy="159026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16418" y="4545497"/>
            <a:ext cx="4121496" cy="15902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9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0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5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2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93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9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1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2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3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1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124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89E5BD-CAC7-41A8-8D82-2D89427108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3979" y="722649"/>
            <a:ext cx="4622997" cy="251414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2669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866821" y="1847022"/>
            <a:ext cx="3175000" cy="436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1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81420" y="835163"/>
            <a:ext cx="3829050" cy="26765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61872" y="835163"/>
            <a:ext cx="3829050" cy="2676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92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09710" y="1626053"/>
            <a:ext cx="2974975" cy="19875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386968" y="4006395"/>
            <a:ext cx="2974975" cy="198755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477026" y="828674"/>
            <a:ext cx="2336118" cy="1987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01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332C85-A63F-4493-9D37-A6E0E2C9CD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842" y="930371"/>
            <a:ext cx="3863963" cy="309831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7E7655D-BAD8-4702-A7EC-12BC820DCE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4805" y="2208536"/>
            <a:ext cx="2097625" cy="309831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0270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14900" y="1428750"/>
            <a:ext cx="2457450" cy="23050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658100" y="1428750"/>
            <a:ext cx="2457450" cy="230505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171700" y="1428750"/>
            <a:ext cx="2457450" cy="2305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7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719082" y="1074738"/>
            <a:ext cx="3759200" cy="23368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112454" y="3411538"/>
            <a:ext cx="3759200" cy="2336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6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7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7334250" y="1625470"/>
            <a:ext cx="3448050" cy="7404229"/>
          </a:xfrm>
          <a:custGeom>
            <a:avLst/>
            <a:gdLst>
              <a:gd name="connsiteX0" fmla="*/ 273951 w 2388624"/>
              <a:gd name="connsiteY0" fmla="*/ 0 h 5134708"/>
              <a:gd name="connsiteX1" fmla="*/ 539607 w 2388624"/>
              <a:gd name="connsiteY1" fmla="*/ 0 h 5134708"/>
              <a:gd name="connsiteX2" fmla="*/ 539607 w 2388624"/>
              <a:gd name="connsiteY2" fmla="*/ 36935 h 5134708"/>
              <a:gd name="connsiteX3" fmla="*/ 692687 w 2388624"/>
              <a:gd name="connsiteY3" fmla="*/ 191101 h 5134708"/>
              <a:gd name="connsiteX4" fmla="*/ 1702534 w 2388624"/>
              <a:gd name="connsiteY4" fmla="*/ 191101 h 5134708"/>
              <a:gd name="connsiteX5" fmla="*/ 1855613 w 2388624"/>
              <a:gd name="connsiteY5" fmla="*/ 36935 h 5134708"/>
              <a:gd name="connsiteX6" fmla="*/ 1855613 w 2388624"/>
              <a:gd name="connsiteY6" fmla="*/ 0 h 5134708"/>
              <a:gd name="connsiteX7" fmla="*/ 2114673 w 2388624"/>
              <a:gd name="connsiteY7" fmla="*/ 0 h 5134708"/>
              <a:gd name="connsiteX8" fmla="*/ 2388624 w 2388624"/>
              <a:gd name="connsiteY8" fmla="*/ 275895 h 5134708"/>
              <a:gd name="connsiteX9" fmla="*/ 2388624 w 2388624"/>
              <a:gd name="connsiteY9" fmla="*/ 4858813 h 5134708"/>
              <a:gd name="connsiteX10" fmla="*/ 2114673 w 2388624"/>
              <a:gd name="connsiteY10" fmla="*/ 5134708 h 5134708"/>
              <a:gd name="connsiteX11" fmla="*/ 273951 w 2388624"/>
              <a:gd name="connsiteY11" fmla="*/ 5134708 h 5134708"/>
              <a:gd name="connsiteX12" fmla="*/ 0 w 2388624"/>
              <a:gd name="connsiteY12" fmla="*/ 4858813 h 5134708"/>
              <a:gd name="connsiteX13" fmla="*/ 0 w 2388624"/>
              <a:gd name="connsiteY13" fmla="*/ 275895 h 5134708"/>
              <a:gd name="connsiteX14" fmla="*/ 273951 w 2388624"/>
              <a:gd name="connsiteY14" fmla="*/ 0 h 51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8624" h="5134708">
                <a:moveTo>
                  <a:pt x="273951" y="0"/>
                </a:moveTo>
                <a:lnTo>
                  <a:pt x="539607" y="0"/>
                </a:lnTo>
                <a:lnTo>
                  <a:pt x="539607" y="36935"/>
                </a:lnTo>
                <a:cubicBezTo>
                  <a:pt x="539607" y="122079"/>
                  <a:pt x="608144" y="191101"/>
                  <a:pt x="692687" y="191101"/>
                </a:cubicBezTo>
                <a:lnTo>
                  <a:pt x="1702534" y="191101"/>
                </a:lnTo>
                <a:cubicBezTo>
                  <a:pt x="1787077" y="191101"/>
                  <a:pt x="1855613" y="122079"/>
                  <a:pt x="1855613" y="36935"/>
                </a:cubicBezTo>
                <a:lnTo>
                  <a:pt x="1855613" y="0"/>
                </a:lnTo>
                <a:lnTo>
                  <a:pt x="2114673" y="0"/>
                </a:lnTo>
                <a:cubicBezTo>
                  <a:pt x="2265973" y="0"/>
                  <a:pt x="2388624" y="123522"/>
                  <a:pt x="2388624" y="275895"/>
                </a:cubicBezTo>
                <a:lnTo>
                  <a:pt x="2388624" y="4858813"/>
                </a:lnTo>
                <a:cubicBezTo>
                  <a:pt x="2388624" y="5011186"/>
                  <a:pt x="2265973" y="5134708"/>
                  <a:pt x="2114673" y="5134708"/>
                </a:cubicBezTo>
                <a:lnTo>
                  <a:pt x="273951" y="5134708"/>
                </a:lnTo>
                <a:cubicBezTo>
                  <a:pt x="122652" y="5134708"/>
                  <a:pt x="0" y="5011186"/>
                  <a:pt x="0" y="4858813"/>
                </a:cubicBezTo>
                <a:lnTo>
                  <a:pt x="0" y="275895"/>
                </a:lnTo>
                <a:cubicBezTo>
                  <a:pt x="0" y="123522"/>
                  <a:pt x="122652" y="0"/>
                  <a:pt x="273951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lang="en-US" smtClean="0"/>
              <a:t>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9588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64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57751" y="838200"/>
            <a:ext cx="6438900" cy="518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62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4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65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9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87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9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23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93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5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36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53150" y="1047750"/>
            <a:ext cx="2933700" cy="3067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155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1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359774" y="884691"/>
            <a:ext cx="2903311" cy="317976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21489" y="884691"/>
            <a:ext cx="2903311" cy="241005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3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03767" y="1030514"/>
            <a:ext cx="3251200" cy="233747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354967" y="2365373"/>
            <a:ext cx="2089376" cy="28749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901371" y="3367993"/>
            <a:ext cx="2453596" cy="255383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11963" y="1533974"/>
            <a:ext cx="3193428" cy="379005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65571" y="1838325"/>
            <a:ext cx="5062952" cy="3181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2ABC-A4A4-4100-81E1-EBD2A4C59CF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11C9B-B0F7-476A-B095-706C15FB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4" r:id="rId3"/>
    <p:sldLayoutId id="2147483693" r:id="rId4"/>
    <p:sldLayoutId id="2147483697" r:id="rId5"/>
    <p:sldLayoutId id="2147483698" r:id="rId6"/>
    <p:sldLayoutId id="214748369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85" r:id="rId30"/>
    <p:sldLayoutId id="2147483686" r:id="rId31"/>
    <p:sldLayoutId id="2147483687" r:id="rId32"/>
    <p:sldLayoutId id="2147483689" r:id="rId33"/>
    <p:sldLayoutId id="2147483690" r:id="rId34"/>
    <p:sldLayoutId id="2147483691" r:id="rId35"/>
    <p:sldLayoutId id="2147483692" r:id="rId36"/>
    <p:sldLayoutId id="2147483696" r:id="rId37"/>
    <p:sldLayoutId id="2147483701" r:id="rId38"/>
    <p:sldLayoutId id="2147483703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0A76-898D-41A3-954F-C2AFA0255C5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141E-3478-4D90-A41C-FFF735D9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aw.nl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1" t="10829" r="9052" b="-1714"/>
          <a:stretch/>
        </p:blipFill>
        <p:spPr>
          <a:xfrm>
            <a:off x="7546379" y="-9525"/>
            <a:ext cx="3759796" cy="6247369"/>
          </a:xfrm>
          <a:solidFill>
            <a:schemeClr val="bg1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7546379" y="4973465"/>
            <a:ext cx="3759796" cy="1962076"/>
          </a:xfrm>
          <a:prstGeom prst="rect">
            <a:avLst/>
          </a:prstGeom>
          <a:solidFill>
            <a:srgbClr val="546461"/>
          </a:solidFill>
        </p:spPr>
        <p:txBody>
          <a:bodyPr wrap="square" rtlCol="0">
            <a:spAutoFit/>
          </a:bodyPr>
          <a:lstStyle/>
          <a:p>
            <a:pPr lvl="1"/>
            <a:endParaRPr lang="en-US" sz="900" dirty="0" smtClean="0">
              <a:solidFill>
                <a:schemeClr val="bg1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Carissa Champlin</a:t>
            </a:r>
          </a:p>
          <a:p>
            <a:endParaRPr lang="en-US" sz="1050" dirty="0">
              <a:solidFill>
                <a:schemeClr val="bg1"/>
              </a:solidFill>
              <a:latin typeface="Lato Medium" panose="020F0502020204030203"/>
              <a:ea typeface="Roboto" panose="02000000000000000000" pitchFamily="2" charset="0"/>
              <a:cs typeface="Aharoni" panose="02010803020104030203" pitchFamily="2" charset="-79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  Assistant </a:t>
            </a:r>
            <a:r>
              <a:rPr lang="en-US" sz="1400" dirty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Professor of Participatory Design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  Climate </a:t>
            </a:r>
            <a:r>
              <a:rPr lang="en-US" sz="1400" dirty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Action </a:t>
            </a:r>
            <a:r>
              <a:rPr lang="en-US" sz="1400" dirty="0" err="1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Programme</a:t>
            </a:r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 Tenure Tracker</a:t>
            </a:r>
            <a:endParaRPr lang="en-US" sz="1400" dirty="0">
              <a:solidFill>
                <a:schemeClr val="bg1"/>
              </a:solidFill>
              <a:latin typeface="Lato Medium" panose="020F0502020204030203"/>
              <a:ea typeface="Roboto" panose="02000000000000000000" pitchFamily="2" charset="0"/>
              <a:cs typeface="Aharoni" panose="02010803020104030203" pitchFamily="2" charset="-79"/>
            </a:endParaRPr>
          </a:p>
          <a:p>
            <a:endParaRPr lang="en-US" sz="1400" dirty="0" smtClean="0">
              <a:solidFill>
                <a:schemeClr val="bg1"/>
              </a:solidFill>
              <a:latin typeface="Lato Medium" panose="020F0502020204030203"/>
              <a:ea typeface="Roboto" panose="02000000000000000000" pitchFamily="2" charset="0"/>
              <a:cs typeface="Aharoni" panose="02010803020104030203" pitchFamily="2" charset="-79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  </a:t>
            </a:r>
            <a:r>
              <a:rPr lang="en-US" sz="1400" dirty="0" err="1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DeSIRE</a:t>
            </a:r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Fall Event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  November </a:t>
            </a:r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3, </a:t>
            </a:r>
            <a:r>
              <a:rPr lang="en-US" sz="1400" dirty="0" smtClean="0">
                <a:solidFill>
                  <a:schemeClr val="bg1"/>
                </a:solidFill>
                <a:latin typeface="Lato Medium" panose="020F0502020204030203"/>
                <a:ea typeface="Roboto" panose="02000000000000000000" pitchFamily="2" charset="0"/>
                <a:cs typeface="Aharoni" panose="02010803020104030203" pitchFamily="2" charset="-79"/>
              </a:rPr>
              <a:t>2022</a:t>
            </a:r>
          </a:p>
          <a:p>
            <a:pPr lvl="1"/>
            <a:endParaRPr lang="en-US" sz="1400" dirty="0" smtClean="0">
              <a:solidFill>
                <a:schemeClr val="bg1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1" y="1795851"/>
            <a:ext cx="971550" cy="9336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300" y="2097917"/>
            <a:ext cx="6010275" cy="2462225"/>
          </a:xfrm>
          <a:prstGeom prst="rect">
            <a:avLst/>
          </a:prstGeom>
          <a:noFill/>
          <a:ln w="28575">
            <a:noFill/>
          </a:ln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3600" b="1" spc="300" dirty="0" smtClean="0">
                <a:solidFill>
                  <a:srgbClr val="546461"/>
                </a:solidFill>
                <a:latin typeface="Garamond" panose="02020404030301010803" pitchFamily="18" charset="0"/>
                <a:ea typeface="Lato Medium" panose="020F0502020204030203" pitchFamily="34" charset="0"/>
                <a:cs typeface="Aharoni" panose="02010803020104030203" pitchFamily="2" charset="-79"/>
              </a:rPr>
              <a:t>Towards </a:t>
            </a:r>
          </a:p>
          <a:p>
            <a:pPr algn="ctr"/>
            <a:r>
              <a:rPr lang="en-US" sz="3600" b="1" spc="300" dirty="0" smtClean="0">
                <a:solidFill>
                  <a:srgbClr val="546461"/>
                </a:solidFill>
                <a:latin typeface="Garamond" panose="02020404030301010803" pitchFamily="18" charset="0"/>
                <a:ea typeface="Lato Medium" panose="020F0502020204030203" pitchFamily="34" charset="0"/>
                <a:cs typeface="Aharoni" panose="02010803020104030203" pitchFamily="2" charset="-79"/>
              </a:rPr>
              <a:t>Post-Pandemic</a:t>
            </a:r>
          </a:p>
          <a:p>
            <a:pPr algn="ctr"/>
            <a:r>
              <a:rPr lang="en-US" sz="3600" b="1" spc="300" dirty="0" smtClean="0">
                <a:solidFill>
                  <a:srgbClr val="546461"/>
                </a:solidFill>
                <a:latin typeface="Garamond" panose="02020404030301010803" pitchFamily="18" charset="0"/>
                <a:ea typeface="Lato Medium" panose="020F0502020204030203" pitchFamily="34" charset="0"/>
                <a:cs typeface="Aharoni" panose="02010803020104030203" pitchFamily="2" charset="-79"/>
              </a:rPr>
              <a:t>Urban Resilience Strategies</a:t>
            </a:r>
            <a:endParaRPr lang="en-US" sz="3600" b="1" spc="300" dirty="0">
              <a:solidFill>
                <a:srgbClr val="546461"/>
              </a:solidFill>
              <a:latin typeface="Garamond" panose="02020404030301010803" pitchFamily="18" charset="0"/>
              <a:ea typeface="Lato Medium" panose="020F0502020204030203" pitchFamily="34" charset="0"/>
              <a:cs typeface="Aharoni" panose="02010803020104030203" pitchFamily="2" charset="-79"/>
            </a:endParaRPr>
          </a:p>
        </p:txBody>
      </p:sp>
      <p:pic>
        <p:nvPicPr>
          <p:cNvPr id="1038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417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45B555-18F1-4B85-95D4-1264CE5A869D}"/>
              </a:ext>
            </a:extLst>
          </p:cNvPr>
          <p:cNvSpPr/>
          <p:nvPr/>
        </p:nvSpPr>
        <p:spPr>
          <a:xfrm>
            <a:off x="7727918" y="3975609"/>
            <a:ext cx="3569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GB" sz="1200" dirty="0">
                <a:latin typeface="Lato Medium" panose="020F0502020204030203"/>
              </a:rPr>
              <a:t>“we collected an enormous amount of data during the pandemic. We must not let this opportunity go to waste. We must study it and learn from it.” </a:t>
            </a:r>
            <a:r>
              <a:rPr lang="en-GB" sz="1200" dirty="0" smtClean="0">
                <a:latin typeface="Lato Medium" panose="020F0502020204030203"/>
              </a:rPr>
              <a:t>- </a:t>
            </a:r>
            <a:r>
              <a:rPr lang="en-GB" sz="1200" i="1" dirty="0" smtClean="0">
                <a:latin typeface="Lato Medium" panose="020F0502020204030203"/>
              </a:rPr>
              <a:t>paraphrased</a:t>
            </a:r>
            <a:endParaRPr lang="en-GB" sz="1200" i="1" dirty="0">
              <a:latin typeface="Lato Medium" panose="020F050202020403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7727918" y="2746974"/>
            <a:ext cx="3380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OCW Minister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Robbert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Dijkgraaf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: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9309" y="878561"/>
            <a:ext cx="2917620" cy="861775"/>
            <a:chOff x="1165571" y="457746"/>
            <a:chExt cx="3749693" cy="6388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28" y="457746"/>
              <a:ext cx="2014936" cy="638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Takeaways </a:t>
              </a:r>
            </a:p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KNAW Pandemic Academic Workshop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1165571" y="459626"/>
              <a:ext cx="571745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05.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624" b="6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DBF36D-FB03-4298-A995-F728854ED136}"/>
              </a:ext>
            </a:extLst>
          </p:cNvPr>
          <p:cNvSpPr/>
          <p:nvPr/>
        </p:nvSpPr>
        <p:spPr>
          <a:xfrm>
            <a:off x="779309" y="2746974"/>
            <a:ext cx="34092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Increased dialogue and societal engagement</a:t>
            </a:r>
            <a:endParaRPr lang="en-US" sz="13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Embrace digitalization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Collaborate </a:t>
            </a: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on complex societal </a:t>
            </a: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challenges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Open up science for impact</a:t>
            </a:r>
          </a:p>
          <a:p>
            <a:pPr>
              <a:lnSpc>
                <a:spcPct val="200000"/>
              </a:lnSpc>
              <a:defRPr sz="3200"/>
            </a:pPr>
            <a:endParaRPr lang="en-US" sz="13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endParaRPr lang="en-US" sz="13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C52AF-6CE0-47C3-A771-41A4A687B3D6}"/>
              </a:ext>
            </a:extLst>
          </p:cNvPr>
          <p:cNvSpPr/>
          <p:nvPr/>
        </p:nvSpPr>
        <p:spPr>
          <a:xfrm>
            <a:off x="4774805" y="5452834"/>
            <a:ext cx="2162772" cy="230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Available at 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  <a:hlinkClick r:id="rId3"/>
              </a:rPr>
              <a:t>www.knaw.nl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 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&gt; </a:t>
            </a:r>
            <a:r>
              <a:rPr lang="en-US" sz="897" dirty="0" err="1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publicaties</a:t>
            </a:r>
            <a:endParaRPr lang="en-ID" sz="897" dirty="0">
              <a:latin typeface="Lato Medium" panose="020F0502020204030203"/>
              <a:cs typeface="Poppins" panose="00000500000000000000" pitchFamily="2" charset="0"/>
            </a:endParaRPr>
          </a:p>
        </p:txBody>
      </p:sp>
      <p:pic>
        <p:nvPicPr>
          <p:cNvPr id="19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1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0.wp.com/mackaycartoons.net/wp-content/uploads/2020/03/2020-03-11.jpg?resize=700%2C571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894381"/>
            <a:ext cx="4811948" cy="392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0.wp.com/mackaycartoons.net/wp-content/uploads/2020/03/2020-0311-NATrevised2sm.jpg?resize=700%2C55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894381"/>
            <a:ext cx="4811948" cy="392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0.wp.com/mackaycartoons.net/wp-content/uploads/2020/03/2020-03-11revised3.jpg?resize=700%2C542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94381"/>
            <a:ext cx="4811948" cy="392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9168"/>
          <p:cNvSpPr/>
          <p:nvPr/>
        </p:nvSpPr>
        <p:spPr>
          <a:xfrm>
            <a:off x="7659654" y="2973963"/>
            <a:ext cx="3110253" cy="263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defRPr sz="2000">
                <a:solidFill>
                  <a:srgbClr val="4C60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>
              <a:lnSpc>
                <a:spcPct val="200000"/>
              </a:lnSpc>
              <a:defRPr sz="3200"/>
            </a:pP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“is a virtual </a:t>
            </a:r>
          </a:p>
          <a:p>
            <a:pPr algn="ctr">
              <a:lnSpc>
                <a:spcPct val="200000"/>
              </a:lnSpc>
              <a:defRPr sz="3200"/>
            </a:pP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construction site where planning actors actively </a:t>
            </a:r>
            <a:r>
              <a:rPr lang="en-US" sz="1200" u="sng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link knowledge</a:t>
            </a: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 of different types to make sense of the </a:t>
            </a:r>
            <a:r>
              <a:rPr lang="en-US" sz="1200" u="sng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complexity of (urban) problems</a:t>
            </a: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 and development </a:t>
            </a:r>
            <a:r>
              <a:rPr lang="en-US" sz="1200" u="sng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long-term actions</a:t>
            </a: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 for improvement.” </a:t>
            </a:r>
          </a:p>
          <a:p>
            <a:pPr algn="ctr">
              <a:lnSpc>
                <a:spcPct val="200000"/>
              </a:lnSpc>
              <a:defRPr sz="3200"/>
            </a:pP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12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te </a:t>
            </a:r>
            <a:r>
              <a:rPr lang="en-US" sz="1200" dirty="0" err="1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Br</a:t>
            </a:r>
            <a:r>
              <a:rPr lang="en-US" sz="120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ömmelstroet</a:t>
            </a:r>
            <a:r>
              <a:rPr lang="en-US" sz="120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, 2010</a:t>
            </a:r>
            <a:endParaRPr lang="en-US" sz="12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8467725" y="1894381"/>
            <a:ext cx="2572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Strategy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Making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pic>
        <p:nvPicPr>
          <p:cNvPr id="7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8C52AF-6CE0-47C3-A771-41A4A687B3D6}"/>
              </a:ext>
            </a:extLst>
          </p:cNvPr>
          <p:cNvSpPr/>
          <p:nvPr/>
        </p:nvSpPr>
        <p:spPr>
          <a:xfrm>
            <a:off x="1371600" y="5843813"/>
            <a:ext cx="4089581" cy="230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Fig.1 -  Editorial 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cartoons by Graeme Mackay. 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Used with artist’s permission. </a:t>
            </a:r>
            <a:endParaRPr lang="en-ID" sz="897" dirty="0">
              <a:latin typeface="Lato Medium" panose="020F0502020204030203"/>
              <a:cs typeface="Poppins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1125" y="948370"/>
            <a:ext cx="48119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How can we build resilience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to crises in the short-,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medium-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long-term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50715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62" y="69057"/>
            <a:ext cx="3630178" cy="6827828"/>
          </a:xfrm>
          <a:prstGeom prst="rect">
            <a:avLst/>
          </a:prstGeom>
        </p:spPr>
      </p:pic>
      <p:sp>
        <p:nvSpPr>
          <p:cNvPr id="8" name="Shape 9168"/>
          <p:cNvSpPr/>
          <p:nvPr/>
        </p:nvSpPr>
        <p:spPr>
          <a:xfrm>
            <a:off x="1893714" y="3739438"/>
            <a:ext cx="3351447" cy="2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defRPr sz="2000">
                <a:solidFill>
                  <a:srgbClr val="4C60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Engage citizens in resilience strategy making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Embrace decentralized (digital) participation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1077 respondents from 3 districts</a:t>
            </a:r>
            <a:endParaRPr lang="en-US" sz="13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1865022" y="2082670"/>
            <a:ext cx="3380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Measuring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Social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Resilience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in Cities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project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2544" y="828474"/>
            <a:ext cx="3032230" cy="430887"/>
            <a:chOff x="1165571" y="457746"/>
            <a:chExt cx="4254342" cy="3194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27" y="457746"/>
              <a:ext cx="2519586" cy="319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Building urban resilience in the short term 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1165571" y="459626"/>
              <a:ext cx="571745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01.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 rot="16200000">
            <a:off x="8356399" y="3856495"/>
            <a:ext cx="4448172" cy="430887"/>
            <a:chOff x="752744" y="457748"/>
            <a:chExt cx="5590127" cy="31941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28" y="457748"/>
              <a:ext cx="3442543" cy="319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Map-based survey </a:t>
              </a:r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of activities </a:t>
              </a:r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during </a:t>
              </a:r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Covid-19 third wave in The Hague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752744" y="506783"/>
              <a:ext cx="1162665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Fig.2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16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7" r="37207"/>
          <a:stretch/>
        </p:blipFill>
        <p:spPr>
          <a:xfrm>
            <a:off x="7093286" y="349898"/>
            <a:ext cx="2903804" cy="6235534"/>
          </a:xfrm>
          <a:custGeom>
            <a:avLst/>
            <a:gdLst>
              <a:gd name="connsiteX0" fmla="*/ 273951 w 2388624"/>
              <a:gd name="connsiteY0" fmla="*/ 0 h 5134708"/>
              <a:gd name="connsiteX1" fmla="*/ 539607 w 2388624"/>
              <a:gd name="connsiteY1" fmla="*/ 0 h 5134708"/>
              <a:gd name="connsiteX2" fmla="*/ 539607 w 2388624"/>
              <a:gd name="connsiteY2" fmla="*/ 36935 h 5134708"/>
              <a:gd name="connsiteX3" fmla="*/ 692687 w 2388624"/>
              <a:gd name="connsiteY3" fmla="*/ 191101 h 5134708"/>
              <a:gd name="connsiteX4" fmla="*/ 1702534 w 2388624"/>
              <a:gd name="connsiteY4" fmla="*/ 191101 h 5134708"/>
              <a:gd name="connsiteX5" fmla="*/ 1855613 w 2388624"/>
              <a:gd name="connsiteY5" fmla="*/ 36935 h 5134708"/>
              <a:gd name="connsiteX6" fmla="*/ 1855613 w 2388624"/>
              <a:gd name="connsiteY6" fmla="*/ 0 h 5134708"/>
              <a:gd name="connsiteX7" fmla="*/ 2114673 w 2388624"/>
              <a:gd name="connsiteY7" fmla="*/ 0 h 5134708"/>
              <a:gd name="connsiteX8" fmla="*/ 2388624 w 2388624"/>
              <a:gd name="connsiteY8" fmla="*/ 275895 h 5134708"/>
              <a:gd name="connsiteX9" fmla="*/ 2388624 w 2388624"/>
              <a:gd name="connsiteY9" fmla="*/ 4858813 h 5134708"/>
              <a:gd name="connsiteX10" fmla="*/ 2114673 w 2388624"/>
              <a:gd name="connsiteY10" fmla="*/ 5134708 h 5134708"/>
              <a:gd name="connsiteX11" fmla="*/ 273951 w 2388624"/>
              <a:gd name="connsiteY11" fmla="*/ 5134708 h 5134708"/>
              <a:gd name="connsiteX12" fmla="*/ 0 w 2388624"/>
              <a:gd name="connsiteY12" fmla="*/ 4858813 h 5134708"/>
              <a:gd name="connsiteX13" fmla="*/ 0 w 2388624"/>
              <a:gd name="connsiteY13" fmla="*/ 275895 h 5134708"/>
              <a:gd name="connsiteX14" fmla="*/ 273951 w 2388624"/>
              <a:gd name="connsiteY14" fmla="*/ 0 h 51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8624" h="5134708">
                <a:moveTo>
                  <a:pt x="273951" y="0"/>
                </a:moveTo>
                <a:lnTo>
                  <a:pt x="539607" y="0"/>
                </a:lnTo>
                <a:lnTo>
                  <a:pt x="539607" y="36935"/>
                </a:lnTo>
                <a:cubicBezTo>
                  <a:pt x="539607" y="122079"/>
                  <a:pt x="608144" y="191101"/>
                  <a:pt x="692687" y="191101"/>
                </a:cubicBezTo>
                <a:lnTo>
                  <a:pt x="1702534" y="191101"/>
                </a:lnTo>
                <a:cubicBezTo>
                  <a:pt x="1787077" y="191101"/>
                  <a:pt x="1855613" y="122079"/>
                  <a:pt x="1855613" y="36935"/>
                </a:cubicBezTo>
                <a:lnTo>
                  <a:pt x="1855613" y="0"/>
                </a:lnTo>
                <a:lnTo>
                  <a:pt x="2114673" y="0"/>
                </a:lnTo>
                <a:cubicBezTo>
                  <a:pt x="2265973" y="0"/>
                  <a:pt x="2388624" y="123522"/>
                  <a:pt x="2388624" y="275895"/>
                </a:cubicBezTo>
                <a:lnTo>
                  <a:pt x="2388624" y="4858813"/>
                </a:lnTo>
                <a:cubicBezTo>
                  <a:pt x="2388624" y="5011186"/>
                  <a:pt x="2265973" y="5134708"/>
                  <a:pt x="2114673" y="5134708"/>
                </a:cubicBezTo>
                <a:lnTo>
                  <a:pt x="273951" y="5134708"/>
                </a:lnTo>
                <a:cubicBezTo>
                  <a:pt x="122652" y="5134708"/>
                  <a:pt x="0" y="5011186"/>
                  <a:pt x="0" y="4858813"/>
                </a:cubicBezTo>
                <a:lnTo>
                  <a:pt x="0" y="275895"/>
                </a:lnTo>
                <a:cubicBezTo>
                  <a:pt x="0" y="123522"/>
                  <a:pt x="122652" y="0"/>
                  <a:pt x="273951" y="0"/>
                </a:cubicBezTo>
                <a:close/>
              </a:path>
            </a:pathLst>
          </a:cu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740" y="1115161"/>
            <a:ext cx="4460196" cy="8133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1967274" y="6103288"/>
            <a:ext cx="4807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Research collaboration with Mikhail Sirenk</a:t>
            </a:r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o &amp; Tina Comes</a:t>
            </a:r>
            <a:endParaRPr lang="en-US" sz="1400" i="1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5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5DC4B3-A4E0-4AD8-99D5-909E61FB97A0}"/>
              </a:ext>
            </a:extLst>
          </p:cNvPr>
          <p:cNvSpPr/>
          <p:nvPr/>
        </p:nvSpPr>
        <p:spPr>
          <a:xfrm>
            <a:off x="1145380" y="4579319"/>
            <a:ext cx="45823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 sz="3200"/>
            </a:pP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Fig. 3 - Changes in p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eople’s spatial activity bubbles in 3 cas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 neighborhoods from 2020 to 2021</a:t>
            </a:r>
            <a:endParaRPr lang="en-US" sz="10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8003F-80EF-4A50-84D9-7CD7A97BD93D}"/>
              </a:ext>
            </a:extLst>
          </p:cNvPr>
          <p:cNvSpPr/>
          <p:nvPr/>
        </p:nvSpPr>
        <p:spPr>
          <a:xfrm>
            <a:off x="6532962" y="3594434"/>
            <a:ext cx="40045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Dynamic rather than static measurements of resilience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Mapping </a:t>
            </a:r>
            <a:r>
              <a:rPr lang="en-US" sz="1300" dirty="0" err="1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behavioural</a:t>
            </a: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 change in space and time</a:t>
            </a:r>
            <a:endParaRPr lang="en-US" sz="13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Multiple manifestations of social resilience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974633-FC31-442A-8433-A03B523164B2}"/>
              </a:ext>
            </a:extLst>
          </p:cNvPr>
          <p:cNvSpPr txBox="1">
            <a:spLocks/>
          </p:cNvSpPr>
          <p:nvPr/>
        </p:nvSpPr>
        <p:spPr>
          <a:xfrm>
            <a:off x="6532962" y="2776960"/>
            <a:ext cx="3166648" cy="9776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690" b="1" dirty="0" smtClean="0">
                <a:latin typeface="Garamond" panose="02020404030301010803" pitchFamily="18" charset="0"/>
                <a:ea typeface="EB Garamond 12" panose="02020502060206020403" pitchFamily="18" charset="0"/>
                <a:cs typeface="Poppins Light" panose="00000400000000000000" pitchFamily="2" charset="0"/>
              </a:rPr>
              <a:t>What we’re learning</a:t>
            </a:r>
            <a:endParaRPr lang="en-ID" sz="2690" b="1" dirty="0">
              <a:latin typeface="Garamond" panose="02020404030301010803" pitchFamily="18" charset="0"/>
              <a:ea typeface="EB Garamond 12" panose="02020502060206020403" pitchFamily="18" charset="0"/>
              <a:cs typeface="Poppins Light" panose="000004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A2A6D-5967-473B-9EAA-AE69D70D3A2F}"/>
              </a:ext>
            </a:extLst>
          </p:cNvPr>
          <p:cNvCxnSpPr>
            <a:cxnSpLocks/>
          </p:cNvCxnSpPr>
          <p:nvPr/>
        </p:nvCxnSpPr>
        <p:spPr>
          <a:xfrm flipH="1">
            <a:off x="1145381" y="4270217"/>
            <a:ext cx="51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073358" y="813481"/>
            <a:ext cx="2975642" cy="430887"/>
            <a:chOff x="-197559" y="457746"/>
            <a:chExt cx="4696140" cy="3194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1537199" y="457746"/>
              <a:ext cx="2961382" cy="319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Building urban resilience in the short term 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188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-197559" y="459626"/>
              <a:ext cx="697547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01.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804" b="5640"/>
          <a:stretch/>
        </p:blipFill>
        <p:spPr>
          <a:xfrm>
            <a:off x="1103313" y="722313"/>
            <a:ext cx="4624387" cy="3792537"/>
          </a:xfrm>
          <a:prstGeom prst="rect">
            <a:avLst/>
          </a:prstGeom>
        </p:spPr>
      </p:pic>
      <p:pic>
        <p:nvPicPr>
          <p:cNvPr id="11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6612981" y="5522369"/>
            <a:ext cx="4807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Research collaboration with Mikhail Sirenk</a:t>
            </a:r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o &amp; Tina Comes</a:t>
            </a:r>
            <a:endParaRPr lang="en-US" sz="1400" i="1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57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168"/>
          <p:cNvSpPr/>
          <p:nvPr/>
        </p:nvSpPr>
        <p:spPr>
          <a:xfrm>
            <a:off x="1893713" y="3553100"/>
            <a:ext cx="3687881" cy="851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defRPr sz="2000">
                <a:solidFill>
                  <a:srgbClr val="4C60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Collaborate on complex societal challenges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Integration: junctions, settings, tools and roles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1865022" y="2082670"/>
            <a:ext cx="3380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Convergence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Pilots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with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the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Resilient Delta Initiative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2544" y="828474"/>
            <a:ext cx="3323695" cy="430887"/>
            <a:chOff x="1165571" y="457746"/>
            <a:chExt cx="4663279" cy="3194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27" y="457746"/>
              <a:ext cx="2928523" cy="319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Building urban resilience in the </a:t>
              </a:r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medium </a:t>
              </a:r>
              <a:r>
                <a:rPr lang="en-US" sz="1400" dirty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term 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1165571" y="459626"/>
              <a:ext cx="571745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02.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0"/>
          <a:stretch/>
        </p:blipFill>
        <p:spPr>
          <a:xfrm rot="5400000">
            <a:off x="7579796" y="-1092429"/>
            <a:ext cx="2578703" cy="5988815"/>
          </a:xfrm>
          <a:prstGeom prst="rect">
            <a:avLst/>
          </a:prstGeom>
        </p:spPr>
      </p:pic>
      <p:pic>
        <p:nvPicPr>
          <p:cNvPr id="14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4" r="42880"/>
          <a:stretch/>
        </p:blipFill>
        <p:spPr>
          <a:xfrm rot="5400000">
            <a:off x="7691003" y="1574659"/>
            <a:ext cx="2356290" cy="5988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1865021" y="4683052"/>
            <a:ext cx="338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What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we‘re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learning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8" name="Shape 9168"/>
          <p:cNvSpPr/>
          <p:nvPr/>
        </p:nvSpPr>
        <p:spPr>
          <a:xfrm>
            <a:off x="1893714" y="5268750"/>
            <a:ext cx="3440286" cy="38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defRPr sz="2000">
                <a:solidFill>
                  <a:srgbClr val="4C60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Lack of e</a:t>
            </a: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ngaged peripheral actors</a:t>
            </a:r>
            <a:endParaRPr lang="en-US" sz="13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1943522" y="5917926"/>
            <a:ext cx="35333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Research collaboration with Nikki Brand, Hanneke Stenfert &amp; Steven Flipse</a:t>
            </a:r>
            <a:endParaRPr lang="en-US" sz="1400" i="1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5DC4B3-A4E0-4AD8-99D5-909E61FB97A0}"/>
              </a:ext>
            </a:extLst>
          </p:cNvPr>
          <p:cNvSpPr/>
          <p:nvPr/>
        </p:nvSpPr>
        <p:spPr>
          <a:xfrm>
            <a:off x="6577987" y="5739112"/>
            <a:ext cx="4582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 sz="3200"/>
            </a:pP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Fig. 4 – Convergence workshop setup and integration roles</a:t>
            </a:r>
            <a:endParaRPr lang="en-US" sz="10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12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168"/>
          <p:cNvSpPr/>
          <p:nvPr/>
        </p:nvSpPr>
        <p:spPr>
          <a:xfrm>
            <a:off x="1440656" y="3639624"/>
            <a:ext cx="3680355" cy="211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defRPr sz="2000">
                <a:solidFill>
                  <a:srgbClr val="4C60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Engaging peripheral actors </a:t>
            </a:r>
            <a:endParaRPr lang="en-US" sz="13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chemeClr val="tx1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Actors, knowledge types and instruments </a:t>
            </a: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as building blocks</a:t>
            </a:r>
            <a:endParaRPr lang="en-US" sz="13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endParaRPr lang="en-US" sz="14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endParaRPr lang="en-US" sz="14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1440656" y="2171167"/>
            <a:ext cx="3908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Amplifying Weak Signals (</a:t>
            </a:r>
            <a:r>
              <a:rPr lang="en-US" sz="2800" b="1" dirty="0" err="1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AWeS</a:t>
            </a:r>
            <a:r>
              <a:rPr lang="en-US" sz="2800" b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)</a:t>
            </a:r>
            <a:endParaRPr lang="en-US" sz="2800" b="1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10302800" y="5054179"/>
            <a:ext cx="1692342" cy="276999"/>
            <a:chOff x="973399" y="495456"/>
            <a:chExt cx="1680767" cy="20533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973399" y="495456"/>
              <a:ext cx="763917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Fig.5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4" r="2184"/>
          <a:stretch>
            <a:fillRect/>
          </a:stretch>
        </p:blipFill>
        <p:spPr>
          <a:xfrm>
            <a:off x="7283487" y="251791"/>
            <a:ext cx="3336887" cy="647603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8779" y="626668"/>
            <a:ext cx="3223453" cy="430887"/>
            <a:chOff x="1165571" y="457746"/>
            <a:chExt cx="4522635" cy="3194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27" y="457746"/>
              <a:ext cx="2787879" cy="319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Building urban resilience in the long term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1165571" y="459626"/>
              <a:ext cx="571745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03.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133640" y="417177"/>
            <a:ext cx="14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Garamond" panose="02020404030301010803" pitchFamily="18" charset="0"/>
              </a:rPr>
              <a:t>Contribution from Athanasios </a:t>
            </a:r>
            <a:r>
              <a:rPr lang="en-GB" sz="1000" dirty="0" smtClean="0">
                <a:latin typeface="Garamond" panose="02020404030301010803" pitchFamily="18" charset="0"/>
              </a:rPr>
              <a:t>Votsis</a:t>
            </a:r>
            <a:endParaRPr lang="en-GB" sz="1000" dirty="0">
              <a:latin typeface="Garamond" panose="02020404030301010803" pitchFamily="18" charset="0"/>
            </a:endParaRPr>
          </a:p>
        </p:txBody>
      </p:sp>
      <p:cxnSp>
        <p:nvCxnSpPr>
          <p:cNvPr id="25" name="Straight Arrow Connector 24"/>
          <p:cNvCxnSpPr>
            <a:stCxn id="23" idx="3"/>
          </p:cNvCxnSpPr>
          <p:nvPr/>
        </p:nvCxnSpPr>
        <p:spPr>
          <a:xfrm>
            <a:off x="6567409" y="617232"/>
            <a:ext cx="862091" cy="9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57620" y="3627663"/>
            <a:ext cx="14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Garamond" panose="02020404030301010803" pitchFamily="18" charset="0"/>
              </a:rPr>
              <a:t>Contribution from Carissa </a:t>
            </a:r>
            <a:r>
              <a:rPr lang="en-GB" sz="1000" dirty="0" smtClean="0">
                <a:latin typeface="Garamond" panose="02020404030301010803" pitchFamily="18" charset="0"/>
              </a:rPr>
              <a:t>Champlin</a:t>
            </a:r>
            <a:endParaRPr lang="en-GB" sz="1000" dirty="0">
              <a:latin typeface="Garamond" panose="02020404030301010803" pitchFamily="18" charset="0"/>
            </a:endParaRP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6691389" y="3810000"/>
            <a:ext cx="2966961" cy="177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980" y="5112774"/>
            <a:ext cx="1123477" cy="153119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69573" y="5229223"/>
            <a:ext cx="14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Garamond" panose="02020404030301010803" pitchFamily="18" charset="0"/>
              </a:rPr>
              <a:t>Contribution from Claudiu </a:t>
            </a:r>
            <a:r>
              <a:rPr lang="en-GB" sz="1000" dirty="0" smtClean="0">
                <a:latin typeface="Garamond" panose="02020404030301010803" pitchFamily="18" charset="0"/>
              </a:rPr>
              <a:t>Forgaci</a:t>
            </a:r>
            <a:endParaRPr lang="en-GB" sz="1000" dirty="0">
              <a:latin typeface="Garamond" panose="02020404030301010803" pitchFamily="18" charset="0"/>
            </a:endParaRP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6703342" y="5429278"/>
            <a:ext cx="1798924" cy="94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A2A6D-5967-473B-9EAA-AE69D70D3A2F}"/>
              </a:ext>
            </a:extLst>
          </p:cNvPr>
          <p:cNvCxnSpPr>
            <a:cxnSpLocks/>
          </p:cNvCxnSpPr>
          <p:nvPr/>
        </p:nvCxnSpPr>
        <p:spPr>
          <a:xfrm flipH="1">
            <a:off x="1656549" y="4452237"/>
            <a:ext cx="422063" cy="0"/>
          </a:xfrm>
          <a:prstGeom prst="line">
            <a:avLst/>
          </a:prstGeom>
          <a:ln w="22225">
            <a:solidFill>
              <a:srgbClr val="2D7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CA2A6D-5967-473B-9EAA-AE69D70D3A2F}"/>
              </a:ext>
            </a:extLst>
          </p:cNvPr>
          <p:cNvCxnSpPr>
            <a:cxnSpLocks/>
          </p:cNvCxnSpPr>
          <p:nvPr/>
        </p:nvCxnSpPr>
        <p:spPr>
          <a:xfrm flipH="1">
            <a:off x="2198933" y="4452237"/>
            <a:ext cx="1204195" cy="0"/>
          </a:xfrm>
          <a:prstGeom prst="line">
            <a:avLst/>
          </a:prstGeom>
          <a:ln w="22225">
            <a:solidFill>
              <a:srgbClr val="EE68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CA2A6D-5967-473B-9EAA-AE69D70D3A2F}"/>
              </a:ext>
            </a:extLst>
          </p:cNvPr>
          <p:cNvCxnSpPr>
            <a:cxnSpLocks/>
          </p:cNvCxnSpPr>
          <p:nvPr/>
        </p:nvCxnSpPr>
        <p:spPr>
          <a:xfrm flipH="1">
            <a:off x="3799489" y="4452237"/>
            <a:ext cx="822482" cy="0"/>
          </a:xfrm>
          <a:prstGeom prst="line">
            <a:avLst/>
          </a:prstGeom>
          <a:ln w="22225">
            <a:solidFill>
              <a:srgbClr val="FFB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1540727" y="5019067"/>
            <a:ext cx="34719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Research collaboration with Claudiu Forgaci, and student assistants Ruta </a:t>
            </a:r>
            <a:r>
              <a:rPr lang="en-US" sz="1400" i="1" dirty="0" err="1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Vittkute</a:t>
            </a:r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, Ann Eapen &amp; Janne Groot</a:t>
            </a:r>
            <a:endParaRPr lang="en-US" sz="1400" i="1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rot="16200000" flipH="1">
            <a:off x="9759434" y="2540096"/>
            <a:ext cx="27678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Selection of </a:t>
            </a:r>
            <a:r>
              <a:rPr lang="en-US" sz="1400" dirty="0" err="1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AWeS</a:t>
            </a:r>
            <a:r>
              <a:rPr lang="en-US" sz="1400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 methodology building blocks</a:t>
            </a:r>
            <a:endParaRPr lang="en-US" sz="1400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86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168"/>
          <p:cNvSpPr/>
          <p:nvPr/>
        </p:nvSpPr>
        <p:spPr>
          <a:xfrm>
            <a:off x="1413020" y="3441379"/>
            <a:ext cx="321832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lnSpc>
                <a:spcPct val="120000"/>
              </a:lnSpc>
              <a:defRPr sz="2000">
                <a:solidFill>
                  <a:srgbClr val="4C607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Moving </a:t>
            </a: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from fixed instruments to                guidelines for method co-design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Adapting </a:t>
            </a: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existing </a:t>
            </a: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instruments </a:t>
            </a: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to knowledge needs and contexts </a:t>
            </a:r>
            <a:endParaRPr lang="en-US" sz="14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endParaRPr lang="en-US" sz="14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1440656" y="2171167"/>
            <a:ext cx="3455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AWeS</a:t>
            </a:r>
            <a:r>
              <a:rPr lang="en-US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: </a:t>
            </a:r>
            <a:r>
              <a:rPr lang="en-US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What </a:t>
            </a:r>
            <a:r>
              <a:rPr lang="en-US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we’re learning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9504567" y="2777025"/>
            <a:ext cx="4340158" cy="430887"/>
            <a:chOff x="589097" y="457748"/>
            <a:chExt cx="5759472" cy="3194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30" y="457748"/>
              <a:ext cx="3448239" cy="319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G</a:t>
              </a:r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uidelines </a:t>
              </a:r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for peripheral knowledge integration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589097" y="495457"/>
              <a:ext cx="1148222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Fig. 6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989" y="1347020"/>
            <a:ext cx="6115071" cy="41959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79" y="198158"/>
            <a:ext cx="712269" cy="970758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6" idx="2"/>
          </p:cNvCxnSpPr>
          <p:nvPr/>
        </p:nvCxnSpPr>
        <p:spPr>
          <a:xfrm flipH="1">
            <a:off x="7431013" y="1168916"/>
            <a:ext cx="1" cy="1603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67058" t="74757" r="2184"/>
          <a:stretch/>
        </p:blipFill>
        <p:spPr>
          <a:xfrm>
            <a:off x="6180663" y="198158"/>
            <a:ext cx="734996" cy="9942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6499333" y="1146371"/>
            <a:ext cx="1" cy="1603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1915205" y="626668"/>
            <a:ext cx="19870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Building urban resilience in the long term</a:t>
            </a:r>
            <a:endParaRPr lang="en-US" sz="1400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14FD60-AA92-47B6-B714-562F1AEBA247}"/>
              </a:ext>
            </a:extLst>
          </p:cNvPr>
          <p:cNvCxnSpPr>
            <a:cxnSpLocks/>
          </p:cNvCxnSpPr>
          <p:nvPr/>
        </p:nvCxnSpPr>
        <p:spPr>
          <a:xfrm flipH="1">
            <a:off x="1086283" y="822390"/>
            <a:ext cx="6534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4F0563-6438-4F99-8450-B9F0C7CB977E}"/>
              </a:ext>
            </a:extLst>
          </p:cNvPr>
          <p:cNvSpPr txBox="1"/>
          <p:nvPr/>
        </p:nvSpPr>
        <p:spPr>
          <a:xfrm>
            <a:off x="678779" y="629204"/>
            <a:ext cx="4075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pc="300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03.</a:t>
            </a:r>
            <a:endParaRPr lang="en-US" spc="3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1413020" y="5281896"/>
            <a:ext cx="30741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Research collaboration with Claudiu Forgaci, and student assistants Ruta </a:t>
            </a:r>
            <a:r>
              <a:rPr lang="en-US" sz="1400" i="1" dirty="0" err="1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Vitkute</a:t>
            </a:r>
            <a:r>
              <a:rPr lang="en-US" sz="1400" i="1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, Ann Eapen &amp; Janne Groot</a:t>
            </a:r>
            <a:endParaRPr lang="en-US" sz="1400" i="1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5DC4B3-A4E0-4AD8-99D5-909E61FB97A0}"/>
              </a:ext>
            </a:extLst>
          </p:cNvPr>
          <p:cNvSpPr/>
          <p:nvPr/>
        </p:nvSpPr>
        <p:spPr>
          <a:xfrm>
            <a:off x="5139853" y="5605062"/>
            <a:ext cx="4582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 sz="3200"/>
            </a:pP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Fig. 6 – Guidelines for peripheral knowledge integration</a:t>
            </a:r>
            <a:endParaRPr lang="en-US" sz="10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69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DBF36D-FB03-4298-A995-F728854ED136}"/>
              </a:ext>
            </a:extLst>
          </p:cNvPr>
          <p:cNvSpPr/>
          <p:nvPr/>
        </p:nvSpPr>
        <p:spPr>
          <a:xfrm>
            <a:off x="910842" y="4280210"/>
            <a:ext cx="3567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 sz="3200"/>
            </a:pP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Fig. 7 - 166 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students 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participating in 72 countries online during 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Autumn School Planning &amp; Design for the Just Transition</a:t>
            </a:r>
            <a:endParaRPr lang="en-US" sz="10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5B555-18F1-4B85-95D4-1264CE5A869D}"/>
              </a:ext>
            </a:extLst>
          </p:cNvPr>
          <p:cNvSpPr/>
          <p:nvPr/>
        </p:nvSpPr>
        <p:spPr>
          <a:xfrm>
            <a:off x="7727918" y="3772892"/>
            <a:ext cx="296865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Towards *just resilience engineering measures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Harnessing potential of citizen and student contributions</a:t>
            </a:r>
            <a:endParaRPr lang="en-US" sz="13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7727918" y="2746974"/>
            <a:ext cx="368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Adapting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existing</a:t>
            </a:r>
            <a:endParaRPr lang="de-DE" sz="2800" b="1" dirty="0" smtClean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  <a:p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instruments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44909" y="1045709"/>
            <a:ext cx="2672548" cy="646331"/>
            <a:chOff x="1165571" y="457746"/>
            <a:chExt cx="3749693" cy="4791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B55807-B87A-4A99-94E8-B8AB51045142}"/>
                </a:ext>
              </a:extLst>
            </p:cNvPr>
            <p:cNvSpPr txBox="1"/>
            <p:nvPr/>
          </p:nvSpPr>
          <p:spPr>
            <a:xfrm flipH="1">
              <a:off x="2900328" y="457746"/>
              <a:ext cx="2014936" cy="4791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What’s needed for urban resilience strategy making</a:t>
              </a:r>
              <a:endParaRPr lang="en-US" sz="1400" dirty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14FD60-AA92-47B6-B714-562F1AEBA2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7316" y="602832"/>
              <a:ext cx="9168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4F0563-6438-4F99-8450-B9F0C7CB977E}"/>
                </a:ext>
              </a:extLst>
            </p:cNvPr>
            <p:cNvSpPr txBox="1"/>
            <p:nvPr/>
          </p:nvSpPr>
          <p:spPr>
            <a:xfrm>
              <a:off x="1165571" y="459626"/>
              <a:ext cx="571745" cy="205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pc="300" dirty="0" smtClean="0">
                  <a:latin typeface="Garamond" panose="02020404030301010803" pitchFamily="18" charset="0"/>
                  <a:ea typeface="Open Sans" panose="020B0606030504020204" pitchFamily="34" charset="0"/>
                  <a:cs typeface="Poppins" panose="00000500000000000000" pitchFamily="2" charset="0"/>
                </a:rPr>
                <a:t>04.</a:t>
              </a:r>
              <a:endParaRPr lang="en-US" spc="3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16" name="Game exercise timelapse_4nov21">
            <a:hlinkClick r:id="" action="ppaction://media"/>
          </p:cNvPr>
          <p:cNvPicPr>
            <a:picLocks noGrp="1" noChangeAspect="1"/>
          </p:cNvPicPr>
          <p:nvPr>
            <p:ph type="pic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5969" r="159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/>
        </p:blipFill>
        <p:spPr>
          <a:xfrm>
            <a:off x="5054444" y="930371"/>
            <a:ext cx="2097625" cy="3098316"/>
          </a:xfrm>
          <a:prstGeom prst="rect">
            <a:avLst/>
          </a:prstGeom>
        </p:spPr>
      </p:pic>
      <p:pic>
        <p:nvPicPr>
          <p:cNvPr id="19" name="Picture 2" descr="https://planningdesigntudelft.files.wordpress.com/2021/10/artboard-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090" y="5058996"/>
            <a:ext cx="1271910" cy="17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7DBF36D-FB03-4298-A995-F728854ED136}"/>
              </a:ext>
            </a:extLst>
          </p:cNvPr>
          <p:cNvSpPr/>
          <p:nvPr/>
        </p:nvSpPr>
        <p:spPr>
          <a:xfrm>
            <a:off x="4958967" y="4276756"/>
            <a:ext cx="2089533" cy="967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 sz="3200"/>
            </a:pP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Fig. </a:t>
            </a:r>
            <a:r>
              <a:rPr lang="en-US" sz="10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1000" dirty="0" err="1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RElastiCity</a:t>
            </a:r>
            <a:r>
              <a:rPr lang="en-US" sz="10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 game of the 4TU.RE, available for download at edusources.nl/</a:t>
            </a:r>
            <a:endParaRPr lang="en-US" sz="10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70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8C52AF-6CE0-47C3-A771-41A4A687B3D6}"/>
              </a:ext>
            </a:extLst>
          </p:cNvPr>
          <p:cNvSpPr/>
          <p:nvPr/>
        </p:nvSpPr>
        <p:spPr>
          <a:xfrm>
            <a:off x="6953595" y="3098450"/>
            <a:ext cx="2634054" cy="230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Fig. 9 - Resilience 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strategy making Mural board </a:t>
            </a:r>
            <a:endParaRPr lang="en-ID" sz="897" dirty="0">
              <a:latin typeface="Lato Medium" panose="020F0502020204030203"/>
              <a:cs typeface="Poppins" panose="000005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CA2A6D-5967-473B-9EAA-AE69D70D3A2F}"/>
              </a:ext>
            </a:extLst>
          </p:cNvPr>
          <p:cNvCxnSpPr>
            <a:cxnSpLocks/>
          </p:cNvCxnSpPr>
          <p:nvPr/>
        </p:nvCxnSpPr>
        <p:spPr>
          <a:xfrm flipH="1">
            <a:off x="6994997" y="3566412"/>
            <a:ext cx="51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C52AF-6CE0-47C3-A771-41A4A687B3D6}"/>
              </a:ext>
            </a:extLst>
          </p:cNvPr>
          <p:cNvSpPr/>
          <p:nvPr/>
        </p:nvSpPr>
        <p:spPr>
          <a:xfrm>
            <a:off x="6992169" y="6283640"/>
            <a:ext cx="3210346" cy="36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Fig. 10 - At-home setup for online resilience strategy making session with </a:t>
            </a:r>
            <a:r>
              <a:rPr lang="en-US" sz="897" dirty="0" err="1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Metropoolregio</a:t>
            </a:r>
            <a:r>
              <a:rPr lang="en-US" sz="897" dirty="0" smtClean="0">
                <a:solidFill>
                  <a:srgbClr val="221E1F"/>
                </a:solidFill>
                <a:latin typeface="Lato Medium" panose="020F0502020204030203"/>
                <a:cs typeface="Poppins" panose="00000500000000000000" pitchFamily="2" charset="0"/>
              </a:rPr>
              <a:t> Den Haag-Rotterdam</a:t>
            </a:r>
            <a:endParaRPr lang="en-ID" sz="897" dirty="0">
              <a:latin typeface="Lato Medium" panose="020F0502020204030203"/>
              <a:cs typeface="Poppins" panose="00000500000000000000" pitchFamily="2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 b="3370"/>
          <a:stretch>
            <a:fillRect/>
          </a:stretch>
        </p:blipFill>
        <p:spPr>
          <a:xfrm>
            <a:off x="6994997" y="3803991"/>
            <a:ext cx="3207518" cy="2242071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436" b="2436"/>
          <a:stretch>
            <a:fillRect/>
          </a:stretch>
        </p:blipFill>
        <p:spPr>
          <a:xfrm>
            <a:off x="6953595" y="548991"/>
            <a:ext cx="3248920" cy="2271011"/>
          </a:xfrm>
          <a:prstGeom prst="rect">
            <a:avLst/>
          </a:prstGeom>
        </p:spPr>
      </p:pic>
      <p:pic>
        <p:nvPicPr>
          <p:cNvPr id="18" name="Picture 14" descr="https://d2k0ddhflgrk1i.cloudfront.net/Library/Themaportalen/Open.tudelft.nl/publishing/logos/TUDelft-logo_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959005"/>
            <a:ext cx="1472569" cy="9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45B555-18F1-4B85-95D4-1264CE5A869D}"/>
              </a:ext>
            </a:extLst>
          </p:cNvPr>
          <p:cNvSpPr/>
          <p:nvPr/>
        </p:nvSpPr>
        <p:spPr>
          <a:xfrm>
            <a:off x="1510669" y="3719276"/>
            <a:ext cx="348745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Strategy making trainings</a:t>
            </a:r>
            <a:endParaRPr lang="en-US" sz="1300" dirty="0" smtClean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Long-term collaboration with </a:t>
            </a: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municipality</a:t>
            </a:r>
            <a:endParaRPr lang="en-US" sz="13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Embracing digitalization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 sz="3200"/>
            </a:pPr>
            <a:r>
              <a:rPr lang="en-US" sz="1300" dirty="0" smtClean="0">
                <a:solidFill>
                  <a:sysClr val="windowText" lastClr="000000"/>
                </a:solidFill>
                <a:latin typeface="Lato Medium"/>
                <a:ea typeface="Open Sans" panose="020B0606030504020204" pitchFamily="34" charset="0"/>
                <a:cs typeface="Open Sans" panose="020B0606030504020204" pitchFamily="34" charset="0"/>
              </a:rPr>
              <a:t>Semi-open data sharing among institutions</a:t>
            </a:r>
            <a:endParaRPr lang="en-US" sz="1300" dirty="0">
              <a:solidFill>
                <a:sysClr val="windowText" lastClr="000000"/>
              </a:solidFill>
              <a:latin typeface="Lato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B98F61-8E99-48B2-BAD9-94EF8D542601}"/>
              </a:ext>
            </a:extLst>
          </p:cNvPr>
          <p:cNvSpPr txBox="1"/>
          <p:nvPr/>
        </p:nvSpPr>
        <p:spPr>
          <a:xfrm>
            <a:off x="1410729" y="2408397"/>
            <a:ext cx="3687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Increased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c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ollaboration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for</a:t>
            </a:r>
            <a:r>
              <a:rPr lang="de-DE" sz="28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 </a:t>
            </a:r>
            <a:r>
              <a:rPr lang="de-DE" sz="2800" b="1" dirty="0" err="1" smtClean="0">
                <a:solidFill>
                  <a:sysClr val="windowText" lastClr="000000"/>
                </a:solidFill>
                <a:latin typeface="Garamond" panose="02020404030301010803" pitchFamily="18" charset="0"/>
                <a:ea typeface="Roboto" panose="02000000000000000000" pitchFamily="2" charset="0"/>
                <a:cs typeface="Aharoni" panose="02010803020104030203" pitchFamily="2" charset="-79"/>
              </a:rPr>
              <a:t>impact</a:t>
            </a:r>
            <a:endParaRPr lang="en-US" sz="2800" b="1" dirty="0">
              <a:solidFill>
                <a:sysClr val="windowText" lastClr="000000"/>
              </a:solidFill>
              <a:latin typeface="Garamond" panose="02020404030301010803" pitchFamily="18" charset="0"/>
              <a:ea typeface="Roboto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55807-B87A-4A99-94E8-B8AB51045142}"/>
              </a:ext>
            </a:extLst>
          </p:cNvPr>
          <p:cNvSpPr txBox="1"/>
          <p:nvPr/>
        </p:nvSpPr>
        <p:spPr>
          <a:xfrm flipH="1">
            <a:off x="1915205" y="626668"/>
            <a:ext cx="19870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What’s needed for urban resilience strategy making</a:t>
            </a:r>
            <a:endParaRPr lang="en-US" sz="1400" dirty="0"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14FD60-AA92-47B6-B714-562F1AEBA247}"/>
              </a:ext>
            </a:extLst>
          </p:cNvPr>
          <p:cNvCxnSpPr>
            <a:cxnSpLocks/>
          </p:cNvCxnSpPr>
          <p:nvPr/>
        </p:nvCxnSpPr>
        <p:spPr>
          <a:xfrm flipH="1">
            <a:off x="1086283" y="822390"/>
            <a:ext cx="6534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4F0563-6438-4F99-8450-B9F0C7CB977E}"/>
              </a:ext>
            </a:extLst>
          </p:cNvPr>
          <p:cNvSpPr txBox="1"/>
          <p:nvPr/>
        </p:nvSpPr>
        <p:spPr>
          <a:xfrm>
            <a:off x="678779" y="629204"/>
            <a:ext cx="4075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pc="300" dirty="0" smtClean="0">
                <a:latin typeface="Garamond" panose="02020404030301010803" pitchFamily="18" charset="0"/>
                <a:ea typeface="Open Sans" panose="020B0606030504020204" pitchFamily="34" charset="0"/>
                <a:cs typeface="Poppins" panose="00000500000000000000" pitchFamily="2" charset="0"/>
              </a:rPr>
              <a:t>04.</a:t>
            </a:r>
            <a:endParaRPr lang="en-US" spc="30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5"/>
          <a:stretch/>
        </p:blipFill>
        <p:spPr>
          <a:xfrm>
            <a:off x="10531562" y="5876457"/>
            <a:ext cx="1660438" cy="97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3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574</Words>
  <Application>Microsoft Office PowerPoint</Application>
  <PresentationFormat>Widescreen</PresentationFormat>
  <Paragraphs>90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EB Garamond 12</vt:lpstr>
      <vt:lpstr>Garamond</vt:lpstr>
      <vt:lpstr>Helvetica</vt:lpstr>
      <vt:lpstr>Lato Medium</vt:lpstr>
      <vt:lpstr>Open Sans</vt:lpstr>
      <vt:lpstr>Poppins</vt:lpstr>
      <vt:lpstr>Poppins Light</vt:lpstr>
      <vt:lpstr>Roboto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Carissa Champlin</cp:lastModifiedBy>
  <cp:revision>87</cp:revision>
  <dcterms:created xsi:type="dcterms:W3CDTF">2019-09-14T06:03:09Z</dcterms:created>
  <dcterms:modified xsi:type="dcterms:W3CDTF">2022-11-01T13:53:41Z</dcterms:modified>
</cp:coreProperties>
</file>