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6.xml" ContentType="application/vnd.openxmlformats-officedocument.presentationml.notesSlide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68" r:id="rId3"/>
    <p:sldId id="295" r:id="rId4"/>
    <p:sldId id="297" r:id="rId5"/>
    <p:sldId id="298" r:id="rId6"/>
    <p:sldId id="285" r:id="rId7"/>
    <p:sldId id="262" r:id="rId8"/>
    <p:sldId id="263" r:id="rId9"/>
    <p:sldId id="286" r:id="rId10"/>
    <p:sldId id="283" r:id="rId11"/>
    <p:sldId id="287" r:id="rId12"/>
    <p:sldId id="288" r:id="rId13"/>
    <p:sldId id="289" r:id="rId14"/>
    <p:sldId id="264" r:id="rId15"/>
    <p:sldId id="265" r:id="rId16"/>
    <p:sldId id="266" r:id="rId17"/>
    <p:sldId id="267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90" r:id="rId26"/>
    <p:sldId id="291" r:id="rId27"/>
    <p:sldId id="292" r:id="rId28"/>
    <p:sldId id="293" r:id="rId29"/>
    <p:sldId id="259" r:id="rId30"/>
    <p:sldId id="299" r:id="rId31"/>
  </p:sldIdLst>
  <p:sldSz cx="9144000" cy="5143500" type="screen16x9"/>
  <p:notesSz cx="6797675" cy="9926638"/>
  <p:custDataLst>
    <p:tags r:id="rId33"/>
  </p:custDataLst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BD2"/>
    <a:srgbClr val="2E2300"/>
    <a:srgbClr val="53ADFF"/>
    <a:srgbClr val="765A00"/>
    <a:srgbClr val="2D9B2D"/>
    <a:srgbClr val="34B233"/>
    <a:srgbClr val="FFFF00"/>
    <a:srgbClr val="3F9C35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E8034E78-7F5D-4C2E-B375-FC64B27BC917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38B1855-1B75-4FBE-930C-398BA8C253C6}" styleName="Stijl, thema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034E78-7F5D-4C2E-B375-FC64B27BC917}" styleName="Stijl, donker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202B0CA-FC54-4496-8BCA-5EF66A818D29}" styleName="Stijl, donker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8603FDC-E32A-4AB5-989C-0864C3EAD2B8}" styleName="Stijl, thema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B344D84-9AFB-497E-A393-DC336BA19D2E}" styleName="Stijl, gemiddeld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Stijl, gemiddeld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Stijl, gemiddeld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ijl, gemiddeld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Stijl, gemiddeld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Stijl, gemiddeld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Stijl, gemiddeld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269D01E-BC32-4049-B463-5C60D7B0CCD2}" styleName="Stijl, thema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Stijl, licht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DBED569-4797-4DF1-A0F4-6AAB3CD982D8}" styleName="Stijl, licht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929F9F4-4A8F-4326-A1B4-22849713DDAB}" styleName="Stijl, donker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Stijl, donker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Stijl, gemiddeld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-120" y="-510"/>
      </p:cViewPr>
      <p:guideLst>
        <p:guide orient="horz" pos="914"/>
        <p:guide orient="horz" pos="110"/>
        <p:guide orient="horz"/>
        <p:guide orient="horz" pos="2817"/>
        <p:guide pos="339"/>
        <p:guide pos="563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82"/>
    </p:cViewPr>
  </p:sorterViewPr>
  <p:notesViewPr>
    <p:cSldViewPr snapToGrid="0">
      <p:cViewPr>
        <p:scale>
          <a:sx n="100" d="100"/>
          <a:sy n="100" d="100"/>
        </p:scale>
        <p:origin x="-1238" y="23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6D96CF-FC9A-4C4D-B827-404EABF4185C}" type="datetimeFigureOut">
              <a:rPr lang="en-GB" smtClean="0"/>
              <a:t>17/05/2017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7F8172-B694-41AA-99DD-F79550099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0763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F8172-B694-41AA-99DD-F79550099817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7110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FA67C11-3757-4344-91C7-309B0A617690}" type="datetime1">
              <a:rPr lang="en-GB" smtClean="0"/>
              <a:pPr/>
              <a:t>17/05/2017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63484C-6A04-4075-BF29-9242983E521B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509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FA67C11-3757-4344-91C7-309B0A617690}" type="datetime1">
              <a:rPr lang="en-GB" smtClean="0"/>
              <a:pPr/>
              <a:t>17/05/2017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63484C-6A04-4075-BF29-9242983E521B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509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FFC0779A-866B-486B-B6F4-6E861EDF0770}" type="datetime1">
              <a:rPr lang="en-GB"/>
              <a:pPr/>
              <a:t>17/05/2017</a:t>
            </a:fld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1C8FC0-1F35-4D2C-ACE3-66BAB147D89D}" type="slidenum">
              <a:rPr lang="en-GB"/>
              <a:pPr/>
              <a:t>14</a:t>
            </a:fld>
            <a:endParaRPr lang="en-GB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noProof="1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FFC0779A-866B-486B-B6F4-6E861EDF0770}" type="datetime1">
              <a:rPr lang="en-GB"/>
              <a:pPr/>
              <a:t>17/05/2017</a:t>
            </a:fld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1C8FC0-1F35-4D2C-ACE3-66BAB147D89D}" type="slidenum">
              <a:rPr lang="en-GB"/>
              <a:pPr/>
              <a:t>15</a:t>
            </a:fld>
            <a:endParaRPr lang="en-GB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noProof="1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F8172-B694-41AA-99DD-F79550099817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1135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3" y="172642"/>
            <a:ext cx="8442796" cy="840125"/>
          </a:xfrm>
        </p:spPr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de </a:t>
            </a:r>
            <a:r>
              <a:rPr lang="en-GB" dirty="0" err="1" smtClean="0"/>
              <a:t>stijl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76508" y="2480669"/>
            <a:ext cx="2647950" cy="198596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ijdelijke aanduiding voor afbeelding 24"/>
          <p:cNvSpPr>
            <a:spLocks noGrp="1" noChangeAspect="1"/>
          </p:cNvSpPr>
          <p:nvPr>
            <p:ph type="pic" sz="quarter" idx="19"/>
          </p:nvPr>
        </p:nvSpPr>
        <p:spPr bwMode="auto">
          <a:xfrm>
            <a:off x="6308818" y="2480669"/>
            <a:ext cx="2647950" cy="1985963"/>
          </a:xfrm>
          <a:prstGeom prst="ellipse">
            <a:avLst/>
          </a:prstGeom>
          <a:solidFill>
            <a:srgbClr val="D5D2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6"/>
          </p:nvPr>
        </p:nvSpPr>
        <p:spPr bwMode="auto">
          <a:xfrm>
            <a:off x="4714655" y="2480669"/>
            <a:ext cx="2647950" cy="1985963"/>
          </a:xfrm>
          <a:prstGeom prst="ellipse">
            <a:avLst/>
          </a:prstGeom>
          <a:solidFill>
            <a:schemeClr val="accent4"/>
          </a:solidFill>
          <a:ln>
            <a:noFill/>
          </a:ln>
          <a:extLst/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Tijdelijke aanduiding voor afbeelding 24"/>
          <p:cNvSpPr>
            <a:spLocks noGrp="1" noChangeAspect="1"/>
          </p:cNvSpPr>
          <p:nvPr>
            <p:ph type="pic" sz="quarter" idx="15"/>
          </p:nvPr>
        </p:nvSpPr>
        <p:spPr bwMode="auto">
          <a:xfrm>
            <a:off x="3120492" y="2480669"/>
            <a:ext cx="2647950" cy="1985963"/>
          </a:xfrm>
          <a:prstGeom prst="ellipse">
            <a:avLst/>
          </a:prstGeom>
          <a:solidFill>
            <a:srgbClr val="D5D2CA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Tijdelijke aanduiding voor tekst 4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485775" y="1212301"/>
            <a:ext cx="8447088" cy="278606"/>
          </a:xfrm>
          <a:prstGeom prst="rect">
            <a:avLst/>
          </a:prstGeom>
          <a:noFill/>
          <a:ln>
            <a:noFill/>
          </a:ln>
          <a:extLst/>
        </p:spPr>
        <p:txBody>
          <a:bodyPr lIns="36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Ondertitel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8" hasCustomPrompt="1"/>
          </p:nvPr>
        </p:nvSpPr>
        <p:spPr bwMode="black">
          <a:xfrm>
            <a:off x="478633" y="1696790"/>
            <a:ext cx="8447087" cy="278606"/>
          </a:xfrm>
          <a:prstGeom prst="rect">
            <a:avLst/>
          </a:prstGeom>
          <a:noFill/>
          <a:ln>
            <a:noFill/>
          </a:ln>
          <a:extLst/>
        </p:spPr>
        <p:txBody>
          <a:bodyPr lIns="36000" rIns="90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Datum, 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Auteursnaam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39833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with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172640"/>
            <a:ext cx="8442796" cy="840125"/>
          </a:xfrm>
        </p:spPr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de </a:t>
            </a:r>
            <a:r>
              <a:rPr lang="en-GB" dirty="0" err="1" smtClean="0"/>
              <a:t>stijl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37619" y="1449986"/>
            <a:ext cx="2639660" cy="197100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3418212" y="1449986"/>
            <a:ext cx="2639660" cy="197100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8"/>
          </p:nvPr>
        </p:nvSpPr>
        <p:spPr>
          <a:xfrm>
            <a:off x="6298805" y="1449986"/>
            <a:ext cx="2639660" cy="197100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9"/>
          </p:nvPr>
        </p:nvSpPr>
        <p:spPr>
          <a:xfrm>
            <a:off x="490538" y="3457576"/>
            <a:ext cx="2752725" cy="27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de </a:t>
            </a:r>
            <a:r>
              <a:rPr lang="en-GB" dirty="0" err="1" smtClean="0"/>
              <a:t>modelstijl</a:t>
            </a:r>
            <a:endParaRPr lang="en-GB" dirty="0"/>
          </a:p>
        </p:txBody>
      </p:sp>
      <p:sp>
        <p:nvSpPr>
          <p:cNvPr id="8" name="Tijdelijke aanduiding voor tekst 6"/>
          <p:cNvSpPr>
            <a:spLocks noGrp="1"/>
          </p:cNvSpPr>
          <p:nvPr>
            <p:ph type="body" sz="quarter" idx="20"/>
          </p:nvPr>
        </p:nvSpPr>
        <p:spPr>
          <a:xfrm>
            <a:off x="3366171" y="3457576"/>
            <a:ext cx="2752725" cy="27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de </a:t>
            </a:r>
            <a:r>
              <a:rPr lang="en-GB" dirty="0" err="1" smtClean="0"/>
              <a:t>modelstijl</a:t>
            </a:r>
            <a:endParaRPr lang="en-GB" dirty="0"/>
          </a:p>
        </p:txBody>
      </p:sp>
      <p:sp>
        <p:nvSpPr>
          <p:cNvPr id="9" name="Tijdelijke aanduiding voor tekst 6"/>
          <p:cNvSpPr>
            <a:spLocks noGrp="1"/>
          </p:cNvSpPr>
          <p:nvPr>
            <p:ph type="body" sz="quarter" idx="21"/>
          </p:nvPr>
        </p:nvSpPr>
        <p:spPr>
          <a:xfrm>
            <a:off x="6241803" y="3457576"/>
            <a:ext cx="2752725" cy="27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de </a:t>
            </a:r>
            <a:r>
              <a:rPr lang="en-GB" dirty="0" err="1" smtClean="0"/>
              <a:t>modelstijl</a:t>
            </a:r>
            <a:endParaRPr lang="en-GB" dirty="0"/>
          </a:p>
        </p:txBody>
      </p:sp>
      <p:sp>
        <p:nvSpPr>
          <p:cNvPr id="10" name="Tijdelijke aanduiding voor tekst 6"/>
          <p:cNvSpPr>
            <a:spLocks noGrp="1"/>
          </p:cNvSpPr>
          <p:nvPr>
            <p:ph type="body" sz="quarter" idx="22"/>
          </p:nvPr>
        </p:nvSpPr>
        <p:spPr>
          <a:xfrm>
            <a:off x="490538" y="3738914"/>
            <a:ext cx="2752725" cy="270000"/>
          </a:xfrm>
        </p:spPr>
        <p:txBody>
          <a:bodyPr wrap="squar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de </a:t>
            </a:r>
            <a:r>
              <a:rPr lang="en-GB" dirty="0" err="1" smtClean="0"/>
              <a:t>modelstijl</a:t>
            </a:r>
            <a:endParaRPr lang="en-GB" dirty="0"/>
          </a:p>
        </p:txBody>
      </p:sp>
      <p:sp>
        <p:nvSpPr>
          <p:cNvPr id="11" name="Tijdelijke aanduiding voor tekst 6"/>
          <p:cNvSpPr>
            <a:spLocks noGrp="1"/>
          </p:cNvSpPr>
          <p:nvPr>
            <p:ph type="body" sz="quarter" idx="23"/>
          </p:nvPr>
        </p:nvSpPr>
        <p:spPr>
          <a:xfrm>
            <a:off x="3365676" y="3738914"/>
            <a:ext cx="2752725" cy="270000"/>
          </a:xfrm>
        </p:spPr>
        <p:txBody>
          <a:bodyPr wrap="squar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de </a:t>
            </a:r>
            <a:r>
              <a:rPr lang="en-GB" dirty="0" err="1" smtClean="0"/>
              <a:t>modelstijl</a:t>
            </a:r>
            <a:endParaRPr lang="en-GB" dirty="0"/>
          </a:p>
        </p:txBody>
      </p:sp>
      <p:sp>
        <p:nvSpPr>
          <p:cNvPr id="12" name="Tijdelijke aanduiding voor tekst 6"/>
          <p:cNvSpPr>
            <a:spLocks noGrp="1"/>
          </p:cNvSpPr>
          <p:nvPr>
            <p:ph type="body" sz="quarter" idx="24"/>
          </p:nvPr>
        </p:nvSpPr>
        <p:spPr>
          <a:xfrm>
            <a:off x="6241803" y="3738914"/>
            <a:ext cx="2752725" cy="270000"/>
          </a:xfrm>
        </p:spPr>
        <p:txBody>
          <a:bodyPr wrap="squar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de </a:t>
            </a:r>
            <a:r>
              <a:rPr lang="en-GB" dirty="0" err="1" smtClean="0"/>
              <a:t>modelstijl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1031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2 squar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172640"/>
            <a:ext cx="8442796" cy="840125"/>
          </a:xfrm>
        </p:spPr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de </a:t>
            </a:r>
            <a:r>
              <a:rPr lang="en-GB" dirty="0" err="1" smtClean="0"/>
              <a:t>stijl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36399" y="1447201"/>
            <a:ext cx="4104000" cy="3020537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4826161" y="1447200"/>
            <a:ext cx="4104000" cy="3024788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432627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36400" y="1051917"/>
            <a:ext cx="8402400" cy="3414713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172640"/>
            <a:ext cx="8442796" cy="840125"/>
          </a:xfrm>
        </p:spPr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de </a:t>
            </a:r>
            <a:r>
              <a:rPr lang="en-GB" dirty="0" err="1" smtClean="0"/>
              <a:t>stijl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8015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ectangula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/>
          </p:cNvSpPr>
          <p:nvPr>
            <p:ph type="pic" sz="quarter" idx="16"/>
          </p:nvPr>
        </p:nvSpPr>
        <p:spPr>
          <a:xfrm>
            <a:off x="536400" y="175022"/>
            <a:ext cx="4011352" cy="429030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afbeelding 24"/>
          <p:cNvSpPr>
            <a:spLocks noGrp="1"/>
          </p:cNvSpPr>
          <p:nvPr>
            <p:ph type="pic" sz="quarter" idx="17"/>
          </p:nvPr>
        </p:nvSpPr>
        <p:spPr>
          <a:xfrm>
            <a:off x="4827265" y="175022"/>
            <a:ext cx="4104000" cy="4289669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704470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beeld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 bwMode="gray">
          <a:xfrm>
            <a:off x="1" y="0"/>
            <a:ext cx="9143999" cy="514350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 bwMode="white">
          <a:xfrm>
            <a:off x="491642" y="172641"/>
            <a:ext cx="8442796" cy="840125"/>
          </a:xfrm>
        </p:spPr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de </a:t>
            </a:r>
            <a:r>
              <a:rPr lang="en-GB" dirty="0" err="1" smtClean="0"/>
              <a:t>stijl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628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582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172641"/>
            <a:ext cx="8442796" cy="840125"/>
          </a:xfrm>
        </p:spPr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de </a:t>
            </a:r>
            <a:r>
              <a:rPr lang="en-GB" dirty="0" err="1" smtClean="0"/>
              <a:t>stijl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Tijdelijke aanduiding voor grafiek 5"/>
          <p:cNvSpPr>
            <a:spLocks noGrp="1"/>
          </p:cNvSpPr>
          <p:nvPr>
            <p:ph type="chart" sz="quarter" idx="17"/>
          </p:nvPr>
        </p:nvSpPr>
        <p:spPr>
          <a:xfrm>
            <a:off x="437321" y="1314450"/>
            <a:ext cx="8601903" cy="3236119"/>
          </a:xfr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1377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200" y="172640"/>
            <a:ext cx="8442796" cy="84012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de </a:t>
            </a:r>
            <a:r>
              <a:rPr lang="en-GB" dirty="0" err="1" smtClean="0"/>
              <a:t>stijl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5" name="Tijdelijke aanduiding voor tabel 4"/>
          <p:cNvSpPr>
            <a:spLocks noGrp="1"/>
          </p:cNvSpPr>
          <p:nvPr>
            <p:ph type="tbl" sz="quarter" idx="10"/>
          </p:nvPr>
        </p:nvSpPr>
        <p:spPr>
          <a:xfrm>
            <a:off x="538164" y="1450181"/>
            <a:ext cx="8398089" cy="30213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69337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ith circ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200" y="172641"/>
            <a:ext cx="3276000" cy="1353086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de </a:t>
            </a:r>
            <a:r>
              <a:rPr lang="en-GB" dirty="0" err="1" smtClean="0"/>
              <a:t>stijl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3887699" y="168358"/>
            <a:ext cx="5040000" cy="3780000"/>
          </a:xfrm>
          <a:prstGeom prst="ellipse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8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495301" y="1376438"/>
            <a:ext cx="3276600" cy="3095550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de </a:t>
            </a:r>
            <a:r>
              <a:rPr lang="en-GB" dirty="0" err="1" smtClean="0"/>
              <a:t>modelstijlen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203450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05100"/>
            <a:ext cx="8229600" cy="840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39014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172642"/>
            <a:ext cx="8442796" cy="840125"/>
          </a:xfrm>
        </p:spPr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de </a:t>
            </a:r>
            <a:r>
              <a:rPr lang="en-GB" dirty="0" err="1" smtClean="0"/>
              <a:t>stijl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376437"/>
            <a:ext cx="8521188" cy="30672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de </a:t>
            </a:r>
            <a:r>
              <a:rPr lang="en-GB" dirty="0" err="1" smtClean="0"/>
              <a:t>modelstijlen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 smtClean="0"/>
          </a:p>
          <a:p>
            <a:pPr lvl="1"/>
            <a:r>
              <a:rPr lang="en-GB" dirty="0" err="1" smtClean="0"/>
              <a:t>Tweede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Derde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Vierde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Vijfde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3301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50180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3D636C07-7E76-46D3-B86B-6AF7C60E533E}" type="datetimeFigureOut">
              <a:rPr lang="nl-NL" smtClean="0"/>
              <a:t>17-5-2017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A9096D49-DAE3-40DE-93E0-41688E0A501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7584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de </a:t>
            </a:r>
            <a:r>
              <a:rPr lang="en-GB" dirty="0" err="1" smtClean="0"/>
              <a:t>stijl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376437"/>
            <a:ext cx="4140000" cy="30672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de </a:t>
            </a:r>
            <a:r>
              <a:rPr lang="en-GB" dirty="0" err="1" smtClean="0"/>
              <a:t>modelstijlen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 smtClean="0"/>
          </a:p>
          <a:p>
            <a:pPr lvl="1"/>
            <a:r>
              <a:rPr lang="en-GB" dirty="0" err="1" smtClean="0"/>
              <a:t>Tweede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Derde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</p:txBody>
      </p:sp>
      <p:sp>
        <p:nvSpPr>
          <p:cNvPr id="4" name="Tijdelijke aanduiding voor tekst 6"/>
          <p:cNvSpPr>
            <a:spLocks noGrp="1"/>
          </p:cNvSpPr>
          <p:nvPr>
            <p:ph type="body" sz="quarter" idx="11"/>
          </p:nvPr>
        </p:nvSpPr>
        <p:spPr>
          <a:xfrm>
            <a:off x="4793357" y="1376437"/>
            <a:ext cx="4140000" cy="30672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de </a:t>
            </a:r>
            <a:r>
              <a:rPr lang="en-GB" dirty="0" err="1" smtClean="0"/>
              <a:t>modelstijlen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 smtClean="0"/>
          </a:p>
          <a:p>
            <a:pPr lvl="1"/>
            <a:r>
              <a:rPr lang="en-GB" dirty="0" err="1" smtClean="0"/>
              <a:t>Tweede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Derde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270493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de </a:t>
            </a:r>
            <a:r>
              <a:rPr lang="en-GB" dirty="0" err="1" smtClean="0"/>
              <a:t>stijl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376437"/>
            <a:ext cx="4140000" cy="30672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de </a:t>
            </a:r>
            <a:r>
              <a:rPr lang="en-GB" dirty="0" err="1" smtClean="0"/>
              <a:t>modelstijlen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 smtClean="0"/>
          </a:p>
          <a:p>
            <a:pPr lvl="1"/>
            <a:r>
              <a:rPr lang="en-GB" dirty="0" err="1" smtClean="0"/>
              <a:t>Tweede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Derde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4826161" y="1447200"/>
            <a:ext cx="4104000" cy="3024788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295017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de </a:t>
            </a:r>
            <a:r>
              <a:rPr lang="en-GB" dirty="0" err="1" smtClean="0"/>
              <a:t>stijl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376437"/>
            <a:ext cx="4140000" cy="30672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de </a:t>
            </a:r>
            <a:r>
              <a:rPr lang="en-GB" dirty="0" err="1" smtClean="0"/>
              <a:t>modelstijlen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 smtClean="0"/>
          </a:p>
          <a:p>
            <a:pPr lvl="1"/>
            <a:r>
              <a:rPr lang="en-GB" dirty="0" err="1" smtClean="0"/>
              <a:t>Tweede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Derde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</p:txBody>
      </p:sp>
      <p:sp>
        <p:nvSpPr>
          <p:cNvPr id="6" name="Tijdelijke aanduiding voor grafiek 5"/>
          <p:cNvSpPr>
            <a:spLocks noGrp="1"/>
          </p:cNvSpPr>
          <p:nvPr>
            <p:ph type="chart" sz="quarter" idx="17"/>
          </p:nvPr>
        </p:nvSpPr>
        <p:spPr>
          <a:xfrm>
            <a:off x="4791075" y="1314450"/>
            <a:ext cx="4140000" cy="3236119"/>
          </a:xfr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95406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de </a:t>
            </a:r>
            <a:r>
              <a:rPr lang="en-GB" dirty="0" err="1" smtClean="0"/>
              <a:t>stijl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376437"/>
            <a:ext cx="4140000" cy="30672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de </a:t>
            </a:r>
            <a:r>
              <a:rPr lang="en-GB" dirty="0" err="1" smtClean="0"/>
              <a:t>modelstijlen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 smtClean="0"/>
          </a:p>
          <a:p>
            <a:pPr lvl="1"/>
            <a:r>
              <a:rPr lang="en-GB" dirty="0" err="1" smtClean="0"/>
              <a:t>Tweede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Derde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</p:txBody>
      </p:sp>
      <p:sp>
        <p:nvSpPr>
          <p:cNvPr id="5" name="Tijdelijke aanduiding voor tabel 4"/>
          <p:cNvSpPr>
            <a:spLocks noGrp="1"/>
          </p:cNvSpPr>
          <p:nvPr>
            <p:ph type="tbl" sz="quarter" idx="11"/>
          </p:nvPr>
        </p:nvSpPr>
        <p:spPr>
          <a:xfrm>
            <a:off x="4791075" y="1450181"/>
            <a:ext cx="4140000" cy="30213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28394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o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de </a:t>
            </a:r>
            <a:r>
              <a:rPr lang="en-GB" dirty="0" err="1" smtClean="0"/>
              <a:t>stijl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8" name="Tijdelijke aanduiding voor SmartArt 7"/>
          <p:cNvSpPr>
            <a:spLocks noGrp="1"/>
          </p:cNvSpPr>
          <p:nvPr>
            <p:ph type="dgm" sz="quarter" idx="10"/>
          </p:nvPr>
        </p:nvSpPr>
        <p:spPr>
          <a:xfrm>
            <a:off x="538164" y="1371600"/>
            <a:ext cx="8404225" cy="3100388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0759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de </a:t>
            </a:r>
            <a:r>
              <a:rPr lang="en-GB" dirty="0" err="1" smtClean="0"/>
              <a:t>stijl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35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rectangula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38" y="172641"/>
            <a:ext cx="3276000" cy="1353086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de </a:t>
            </a:r>
            <a:r>
              <a:rPr lang="en-GB" dirty="0" err="1" smtClean="0"/>
              <a:t>stijl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3900006" y="170100"/>
            <a:ext cx="5040000" cy="4301888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495302" y="1380009"/>
            <a:ext cx="3276600" cy="3091979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de </a:t>
            </a:r>
            <a:r>
              <a:rPr lang="en-GB" dirty="0" err="1" smtClean="0"/>
              <a:t>modelstijlen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107234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>
          <a:blip r:embed="rId2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91642" y="172642"/>
            <a:ext cx="8442796" cy="840125"/>
          </a:xfrm>
          <a:prstGeom prst="rect">
            <a:avLst/>
          </a:prstGeom>
          <a:noFill/>
          <a:ln>
            <a:gradFill>
              <a:gsLst>
                <a:gs pos="0">
                  <a:schemeClr val="bg1"/>
                </a:gs>
                <a:gs pos="99000">
                  <a:srgbClr val="FFFFFF">
                    <a:alpha val="0"/>
                  </a:srgbClr>
                </a:gs>
                <a:gs pos="100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5400000" scaled="0"/>
            </a:gradFill>
          </a:ln>
          <a:extLst/>
        </p:spPr>
        <p:txBody>
          <a:bodyPr vert="horz" wrap="square" lIns="18000" tIns="0" rIns="91440" bIns="324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de </a:t>
            </a:r>
            <a:r>
              <a:rPr lang="en-GB" dirty="0" err="1" smtClean="0"/>
              <a:t>stijl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 smtClean="0"/>
          </a:p>
        </p:txBody>
      </p:sp>
      <p:sp>
        <p:nvSpPr>
          <p:cNvPr id="1028" name="Tijdelijke aanduiding voor tekst 23"/>
          <p:cNvSpPr>
            <a:spLocks noGrp="1"/>
          </p:cNvSpPr>
          <p:nvPr>
            <p:ph type="body" idx="1"/>
          </p:nvPr>
        </p:nvSpPr>
        <p:spPr bwMode="auto">
          <a:xfrm>
            <a:off x="421200" y="1382400"/>
            <a:ext cx="8521188" cy="30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de </a:t>
            </a:r>
            <a:r>
              <a:rPr lang="en-GB" dirty="0" err="1" smtClean="0"/>
              <a:t>modelstijlen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 smtClean="0"/>
          </a:p>
          <a:p>
            <a:pPr lvl="1"/>
            <a:r>
              <a:rPr lang="en-GB" dirty="0" err="1" smtClean="0"/>
              <a:t>Tweede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Derde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Vierde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Vijfde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endParaRPr lang="en-GB" dirty="0" smtClean="0"/>
          </a:p>
        </p:txBody>
      </p:sp>
      <p:pic>
        <p:nvPicPr>
          <p:cNvPr id="2" name="Picture 1"/>
          <p:cNvPicPr>
            <a:picLocks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67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68" r:id="rId8"/>
    <p:sldLayoutId id="2147483653" r:id="rId9"/>
    <p:sldLayoutId id="2147483655" r:id="rId10"/>
    <p:sldLayoutId id="2147483656" r:id="rId11"/>
    <p:sldLayoutId id="2147483657" r:id="rId12"/>
    <p:sldLayoutId id="2147483659" r:id="rId13"/>
    <p:sldLayoutId id="2147483660" r:id="rId14"/>
    <p:sldLayoutId id="2147483661" r:id="rId15"/>
    <p:sldLayoutId id="2147483663" r:id="rId16"/>
    <p:sldLayoutId id="2147483665" r:id="rId17"/>
    <p:sldLayoutId id="2147483654" r:id="rId18"/>
    <p:sldLayoutId id="2147483674" r:id="rId19"/>
    <p:sldLayoutId id="2147483675" r:id="rId20"/>
    <p:sldLayoutId id="2147483676" r:id="rId2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ts val="4000"/>
        </a:lnSpc>
        <a:spcBef>
          <a:spcPct val="0"/>
        </a:spcBef>
        <a:spcAft>
          <a:spcPct val="0"/>
        </a:spcAft>
        <a:defRPr sz="3000" kern="1200">
          <a:solidFill>
            <a:schemeClr val="bg2"/>
          </a:solidFill>
          <a:latin typeface="Verdana" pitchFamily="34" charset="0"/>
          <a:ea typeface="+mj-ea"/>
          <a:cs typeface="+mj-cs"/>
        </a:defRPr>
      </a:lvl1pPr>
      <a:lvl2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252413" indent="-252413" algn="l" rtl="0" fontAlgn="base">
        <a:lnSpc>
          <a:spcPts val="2500"/>
        </a:lnSpc>
        <a:spcBef>
          <a:spcPts val="1200"/>
        </a:spcBef>
        <a:spcAft>
          <a:spcPct val="0"/>
        </a:spcAft>
        <a:buClr>
          <a:schemeClr val="bg2"/>
        </a:buClr>
        <a:buSzPct val="140000"/>
        <a:buFont typeface="Wingdings" pitchFamily="2" charset="2"/>
        <a:buChar char="§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1pPr>
      <a:lvl2pPr marL="982663" indent="-285750" algn="l" rtl="0" fontAlgn="base">
        <a:lnSpc>
          <a:spcPts val="2500"/>
        </a:lnSpc>
        <a:spcBef>
          <a:spcPts val="1000"/>
        </a:spcBef>
        <a:spcAft>
          <a:spcPct val="0"/>
        </a:spcAft>
        <a:buClr>
          <a:schemeClr val="bg2"/>
        </a:buClr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2pPr>
      <a:lvl3pPr marL="1879600" indent="-319088" algn="l" rtl="0" fontAlgn="base">
        <a:lnSpc>
          <a:spcPts val="2500"/>
        </a:lnSpc>
        <a:spcBef>
          <a:spcPts val="1000"/>
        </a:spcBef>
        <a:spcAft>
          <a:spcPct val="0"/>
        </a:spcAft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3pPr>
      <a:lvl4pPr marL="2692400" indent="-360363" algn="l" rtl="0" fontAlgn="base">
        <a:lnSpc>
          <a:spcPts val="2500"/>
        </a:lnSpc>
        <a:spcBef>
          <a:spcPct val="20000"/>
        </a:spcBef>
        <a:spcAft>
          <a:spcPct val="0"/>
        </a:spcAft>
        <a:buSzPct val="115000"/>
        <a:buFont typeface="Verdana" pitchFamily="34" charset="0"/>
        <a:buChar char="●"/>
        <a:defRPr sz="2200" kern="1200" baseline="0">
          <a:solidFill>
            <a:schemeClr val="bg2"/>
          </a:solidFill>
          <a:latin typeface="Verdana" pitchFamily="34" charset="0"/>
          <a:ea typeface="+mn-ea"/>
          <a:cs typeface="+mn-cs"/>
        </a:defRPr>
      </a:lvl4pPr>
      <a:lvl5pPr marL="3405188" indent="-352425" algn="l" rtl="0" fontAlgn="base">
        <a:lnSpc>
          <a:spcPts val="2500"/>
        </a:lnSpc>
        <a:spcBef>
          <a:spcPct val="20000"/>
        </a:spcBef>
        <a:spcAft>
          <a:spcPct val="0"/>
        </a:spcAft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31.jpg"/><Relationship Id="rId7" Type="http://schemas.openxmlformats.org/officeDocument/2006/relationships/image" Target="../media/image35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4.jpeg"/><Relationship Id="rId5" Type="http://schemas.openxmlformats.org/officeDocument/2006/relationships/image" Target="../media/image33.jp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16.jpg"/><Relationship Id="rId7" Type="http://schemas.openxmlformats.org/officeDocument/2006/relationships/image" Target="../media/image4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24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5.xml"/><Relationship Id="rId4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7.xml"/><Relationship Id="rId4" Type="http://schemas.openxmlformats.org/officeDocument/2006/relationships/image" Target="../media/image5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G"/><Relationship Id="rId7" Type="http://schemas.openxmlformats.org/officeDocument/2006/relationships/image" Target="../media/image11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13" Type="http://schemas.openxmlformats.org/officeDocument/2006/relationships/image" Target="../media/image23.jp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7.jpg"/><Relationship Id="rId12" Type="http://schemas.openxmlformats.org/officeDocument/2006/relationships/image" Target="../media/image22.jp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5.xml"/><Relationship Id="rId6" Type="http://schemas.openxmlformats.org/officeDocument/2006/relationships/image" Target="../media/image16.jpg"/><Relationship Id="rId11" Type="http://schemas.openxmlformats.org/officeDocument/2006/relationships/image" Target="../media/image21.jpg"/><Relationship Id="rId5" Type="http://schemas.openxmlformats.org/officeDocument/2006/relationships/image" Target="../media/image15.jpg"/><Relationship Id="rId15" Type="http://schemas.openxmlformats.org/officeDocument/2006/relationships/image" Target="../media/image25.jpeg"/><Relationship Id="rId10" Type="http://schemas.openxmlformats.org/officeDocument/2006/relationships/image" Target="../media/image20.jpg"/><Relationship Id="rId4" Type="http://schemas.openxmlformats.org/officeDocument/2006/relationships/image" Target="../media/image14.png"/><Relationship Id="rId9" Type="http://schemas.openxmlformats.org/officeDocument/2006/relationships/image" Target="../media/image19.jpg"/><Relationship Id="rId1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570085"/>
            <a:ext cx="9144000" cy="2379008"/>
          </a:xfrm>
          <a:ln>
            <a:noFill/>
          </a:ln>
        </p:spPr>
        <p:txBody>
          <a:bodyPr/>
          <a:lstStyle/>
          <a:p>
            <a:pPr algn="ctr"/>
            <a:r>
              <a:rPr lang="en-GB" sz="2800" b="1" dirty="0" smtClean="0"/>
              <a:t>WRM21312</a:t>
            </a:r>
            <a:br>
              <a:rPr lang="en-GB" sz="2800" b="1" dirty="0" smtClean="0"/>
            </a:br>
            <a:r>
              <a:rPr lang="en-GB" sz="2800" b="1" dirty="0" smtClean="0"/>
              <a:t>Introduction </a:t>
            </a:r>
            <a:br>
              <a:rPr lang="en-GB" sz="2800" b="1" dirty="0" smtClean="0"/>
            </a:br>
            <a:r>
              <a:rPr lang="en-GB" sz="2800" dirty="0" smtClean="0"/>
              <a:t>20 March 2017</a:t>
            </a:r>
            <a:br>
              <a:rPr lang="en-GB" sz="2800" dirty="0" smtClean="0"/>
            </a:br>
            <a:r>
              <a:rPr lang="en-GB" sz="2800" dirty="0" smtClean="0"/>
              <a:t>Pieter van Oel</a:t>
            </a:r>
            <a:endParaRPr lang="en-GB" sz="180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0" y="4773706"/>
            <a:ext cx="9144000" cy="369793"/>
          </a:xfrm>
        </p:spPr>
        <p:txBody>
          <a:bodyPr/>
          <a:lstStyle/>
          <a:p>
            <a:pPr algn="r"/>
            <a:r>
              <a:rPr lang="en-GB" sz="1400" dirty="0" smtClean="0"/>
              <a:t>A </a:t>
            </a:r>
            <a:r>
              <a:rPr lang="en-GB" sz="1400" dirty="0"/>
              <a:t>cooperation </a:t>
            </a:r>
            <a:r>
              <a:rPr lang="en-GB" sz="1400" dirty="0" smtClean="0"/>
              <a:t>between WRM </a:t>
            </a:r>
            <a:r>
              <a:rPr lang="en-GB" sz="1400" dirty="0"/>
              <a:t>&amp; </a:t>
            </a:r>
            <a:r>
              <a:rPr lang="en-GB" sz="1400" dirty="0" smtClean="0"/>
              <a:t>SLM</a:t>
            </a:r>
            <a:endParaRPr lang="en-GB" sz="1400" dirty="0"/>
          </a:p>
        </p:txBody>
      </p:sp>
      <p:sp>
        <p:nvSpPr>
          <p:cNvPr id="42" name="AutoShape 2" descr="https://upload.wikimedia.org/wikipedia/commons/b/b9/Soccer_field_-_empty.svg"/>
          <p:cNvSpPr>
            <a:spLocks noChangeAspect="1" noChangeArrowheads="1"/>
          </p:cNvSpPr>
          <p:nvPr/>
        </p:nvSpPr>
        <p:spPr bwMode="auto">
          <a:xfrm>
            <a:off x="155575" y="-1702594"/>
            <a:ext cx="7439025" cy="3550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1570" cy="2286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8388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130"/>
            <a:ext cx="8229600" cy="791650"/>
          </a:xfrm>
          <a:ln>
            <a:noFill/>
          </a:ln>
        </p:spPr>
        <p:txBody>
          <a:bodyPr/>
          <a:lstStyle/>
          <a:p>
            <a:r>
              <a:rPr lang="en-GB" b="1" dirty="0" smtClean="0"/>
              <a:t>Coaches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>
                <a:solidFill>
                  <a:schemeClr val="bg1"/>
                </a:solidFill>
              </a:rPr>
              <a:t>Bert Bruins</a:t>
            </a:r>
          </a:p>
          <a:p>
            <a:r>
              <a:rPr lang="en-GB" sz="2400" dirty="0">
                <a:solidFill>
                  <a:schemeClr val="bg1"/>
                </a:solidFill>
              </a:rPr>
              <a:t>Didi Stoltenborg</a:t>
            </a:r>
          </a:p>
          <a:p>
            <a:r>
              <a:rPr lang="en-GB" sz="2400" dirty="0" smtClean="0">
                <a:solidFill>
                  <a:schemeClr val="bg1"/>
                </a:solidFill>
              </a:rPr>
              <a:t>Harm </a:t>
            </a:r>
            <a:r>
              <a:rPr lang="en-GB" sz="2400" dirty="0">
                <a:solidFill>
                  <a:schemeClr val="bg1"/>
                </a:solidFill>
              </a:rPr>
              <a:t>Gooren</a:t>
            </a:r>
          </a:p>
          <a:p>
            <a:r>
              <a:rPr lang="en-GB" sz="2400" dirty="0" smtClean="0">
                <a:solidFill>
                  <a:schemeClr val="bg1"/>
                </a:solidFill>
              </a:rPr>
              <a:t>Teun Vogel</a:t>
            </a:r>
          </a:p>
          <a:p>
            <a:r>
              <a:rPr lang="en-GB" sz="2400" dirty="0" smtClean="0">
                <a:solidFill>
                  <a:schemeClr val="bg1"/>
                </a:solidFill>
              </a:rPr>
              <a:t>Matthijs Wessels</a:t>
            </a:r>
          </a:p>
          <a:p>
            <a:endParaRPr lang="en-GB" sz="2400" dirty="0"/>
          </a:p>
        </p:txBody>
      </p:sp>
      <p:pic>
        <p:nvPicPr>
          <p:cNvPr id="5" name="Picture Placeholder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" b="73"/>
          <a:stretch>
            <a:fillRect/>
          </a:stretch>
        </p:blipFill>
        <p:spPr>
          <a:xfrm>
            <a:off x="3480419" y="2055396"/>
            <a:ext cx="808074" cy="806894"/>
          </a:xfrm>
          <a:prstGeom prst="ellipse">
            <a:avLst/>
          </a:prstGeom>
        </p:spPr>
      </p:pic>
      <p:pic>
        <p:nvPicPr>
          <p:cNvPr id="7" name="Picture Placeholder 29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0" b="8140"/>
          <a:stretch>
            <a:fillRect/>
          </a:stretch>
        </p:blipFill>
        <p:spPr>
          <a:xfrm>
            <a:off x="3497041" y="1117255"/>
            <a:ext cx="814591" cy="810816"/>
          </a:xfrm>
          <a:prstGeom prst="ellipse">
            <a:avLst/>
          </a:prstGeom>
        </p:spPr>
      </p:pic>
      <p:pic>
        <p:nvPicPr>
          <p:cNvPr id="9" name="Picture Placeholder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11632" y="1658743"/>
            <a:ext cx="800100" cy="800100"/>
          </a:xfrm>
          <a:prstGeom prst="ellipse">
            <a:avLst/>
          </a:prstGeom>
        </p:spPr>
      </p:pic>
      <p:pic>
        <p:nvPicPr>
          <p:cNvPr id="10" name="Picture Placeholder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" b="44"/>
          <a:stretch>
            <a:fillRect/>
          </a:stretch>
        </p:blipFill>
        <p:spPr>
          <a:xfrm>
            <a:off x="4294019" y="2582829"/>
            <a:ext cx="814318" cy="813600"/>
          </a:xfrm>
          <a:prstGeom prst="ellipse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059" y="112442"/>
            <a:ext cx="3519602" cy="23464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56"/>
          <a:stretch/>
        </p:blipFill>
        <p:spPr>
          <a:xfrm>
            <a:off x="5519059" y="2577170"/>
            <a:ext cx="3519600" cy="2459180"/>
          </a:xfrm>
          <a:prstGeom prst="rect">
            <a:avLst/>
          </a:prstGeom>
        </p:spPr>
      </p:pic>
      <p:pic>
        <p:nvPicPr>
          <p:cNvPr id="12" name="Picture Placeholder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80419" y="2989629"/>
            <a:ext cx="813600" cy="8136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2170847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5100"/>
            <a:ext cx="8229600" cy="791650"/>
          </a:xfrm>
          <a:ln>
            <a:noFill/>
          </a:ln>
        </p:spPr>
        <p:txBody>
          <a:bodyPr/>
          <a:lstStyle/>
          <a:p>
            <a:r>
              <a:rPr lang="en-GB" b="1" dirty="0" smtClean="0"/>
              <a:t>Case study area</a:t>
            </a:r>
            <a:endParaRPr lang="en-GB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8" y="1343966"/>
            <a:ext cx="3886696" cy="2918068"/>
          </a:xfrm>
        </p:spPr>
      </p:pic>
      <p:pic>
        <p:nvPicPr>
          <p:cNvPr id="5" name="Picture Placeholder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3" r="19763"/>
          <a:stretch>
            <a:fillRect/>
          </a:stretch>
        </p:blipFill>
        <p:spPr>
          <a:xfrm>
            <a:off x="4231039" y="145806"/>
            <a:ext cx="4773478" cy="477050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7104252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5100"/>
            <a:ext cx="8229600" cy="791650"/>
          </a:xfrm>
          <a:ln>
            <a:noFill/>
          </a:ln>
        </p:spPr>
        <p:txBody>
          <a:bodyPr/>
          <a:lstStyle/>
          <a:p>
            <a:r>
              <a:rPr lang="en-GB" b="1" dirty="0" smtClean="0"/>
              <a:t>Case study assignment</a:t>
            </a:r>
            <a:endParaRPr lang="en-GB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859437"/>
            <a:ext cx="9143819" cy="2284063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268" y="154984"/>
            <a:ext cx="3404207" cy="480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1478" y="1352310"/>
            <a:ext cx="5027402" cy="32925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nl-NL" sz="24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Verdana" pitchFamily="34" charset="0"/>
              </a:rPr>
              <a:t>Rau</a:t>
            </a:r>
            <a:r>
              <a:rPr lang="nl-NL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Verdana" pitchFamily="34" charset="0"/>
              </a:rPr>
              <a:t> River </a:t>
            </a:r>
            <a:r>
              <a:rPr lang="nl-NL" sz="24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Verdana" pitchFamily="34" charset="0"/>
              </a:rPr>
              <a:t>Catchment</a:t>
            </a:r>
            <a:r>
              <a:rPr lang="nl-NL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Verdana" pitchFamily="34" charset="0"/>
              </a:rPr>
              <a:t>, Tanzania</a:t>
            </a:r>
          </a:p>
        </p:txBody>
      </p:sp>
    </p:spTree>
    <p:extLst>
      <p:ext uri="{BB962C8B-B14F-4D97-AF65-F5344CB8AC3E}">
        <p14:creationId xmlns:p14="http://schemas.microsoft.com/office/powerpoint/2010/main" val="26610363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5100"/>
            <a:ext cx="8229600" cy="791650"/>
          </a:xfrm>
          <a:ln>
            <a:noFill/>
          </a:ln>
        </p:spPr>
        <p:txBody>
          <a:bodyPr/>
          <a:lstStyle/>
          <a:p>
            <a:r>
              <a:rPr lang="en-GB" b="1" dirty="0" smtClean="0"/>
              <a:t>Assignment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Intervention plan </a:t>
            </a:r>
            <a:r>
              <a:rPr lang="en-GB" dirty="0" smtClean="0"/>
              <a:t>including</a:t>
            </a:r>
            <a:r>
              <a:rPr lang="en-GB" b="1" dirty="0" smtClean="0"/>
              <a:t> detailed </a:t>
            </a:r>
            <a:r>
              <a:rPr lang="en-GB" b="1" dirty="0"/>
              <a:t>designs </a:t>
            </a:r>
            <a:endParaRPr lang="en-GB" b="1" dirty="0" smtClean="0"/>
          </a:p>
          <a:p>
            <a:r>
              <a:rPr lang="en-GB" b="1" dirty="0"/>
              <a:t>I</a:t>
            </a:r>
            <a:r>
              <a:rPr lang="en-GB" b="1" dirty="0" smtClean="0"/>
              <a:t>ntegrated approach</a:t>
            </a:r>
            <a:r>
              <a:rPr lang="en-GB" dirty="0"/>
              <a:t>, building on a </a:t>
            </a:r>
            <a:r>
              <a:rPr lang="en-GB" b="1" dirty="0"/>
              <a:t>clear </a:t>
            </a:r>
            <a:r>
              <a:rPr lang="en-GB" b="1" dirty="0" smtClean="0"/>
              <a:t>vision</a:t>
            </a:r>
            <a:r>
              <a:rPr lang="en-GB" dirty="0" smtClean="0"/>
              <a:t> </a:t>
            </a:r>
          </a:p>
          <a:p>
            <a:r>
              <a:rPr lang="en-GB" b="1" dirty="0" smtClean="0"/>
              <a:t>Technical </a:t>
            </a:r>
            <a:r>
              <a:rPr lang="en-GB" b="1" dirty="0"/>
              <a:t>design </a:t>
            </a:r>
            <a:r>
              <a:rPr lang="en-GB" dirty="0" smtClean="0"/>
              <a:t>in a </a:t>
            </a:r>
            <a:r>
              <a:rPr lang="en-GB" b="1" dirty="0"/>
              <a:t>socio-economic </a:t>
            </a:r>
            <a:r>
              <a:rPr lang="en-GB" b="1" dirty="0" smtClean="0"/>
              <a:t>context</a:t>
            </a:r>
            <a:r>
              <a:rPr lang="en-GB" dirty="0" smtClean="0"/>
              <a:t> </a:t>
            </a:r>
            <a:endParaRPr lang="en-GB" dirty="0"/>
          </a:p>
          <a:p>
            <a:r>
              <a:rPr lang="en-GB" b="1" dirty="0" smtClean="0"/>
              <a:t>250 </a:t>
            </a:r>
            <a:r>
              <a:rPr lang="en-GB" b="1" dirty="0"/>
              <a:t>million Tanzanian Shillings </a:t>
            </a:r>
            <a:r>
              <a:rPr lang="en-GB" dirty="0"/>
              <a:t>(roughly 100,000 EUR</a:t>
            </a:r>
            <a:r>
              <a:rPr lang="en-GB" dirty="0" smtClean="0"/>
              <a:t>) </a:t>
            </a:r>
            <a:r>
              <a:rPr lang="en-GB" b="1" u="sng" dirty="0" smtClean="0"/>
              <a:t>annually</a:t>
            </a:r>
            <a:r>
              <a:rPr lang="en-GB" dirty="0" smtClean="0"/>
              <a:t>, </a:t>
            </a:r>
            <a:r>
              <a:rPr lang="en-GB" dirty="0"/>
              <a:t>for the next five years. </a:t>
            </a:r>
          </a:p>
        </p:txBody>
      </p:sp>
    </p:spTree>
    <p:extLst>
      <p:ext uri="{BB962C8B-B14F-4D97-AF65-F5344CB8AC3E}">
        <p14:creationId xmlns:p14="http://schemas.microsoft.com/office/powerpoint/2010/main" val="19988604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5100"/>
            <a:ext cx="8229600" cy="791650"/>
          </a:xfrm>
          <a:ln>
            <a:noFill/>
          </a:ln>
        </p:spPr>
        <p:txBody>
          <a:bodyPr/>
          <a:lstStyle/>
          <a:p>
            <a:r>
              <a:rPr lang="en-GB" b="1" dirty="0" smtClean="0"/>
              <a:t>Learning outcomes</a:t>
            </a:r>
            <a:endParaRPr lang="en-GB" b="1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0188" y="1134548"/>
            <a:ext cx="8656637" cy="34638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sz="2000" b="1" noProof="1" smtClean="0"/>
              <a:t>At the end of Period 5, you will be able to:</a:t>
            </a:r>
          </a:p>
        </p:txBody>
      </p:sp>
      <p:sp>
        <p:nvSpPr>
          <p:cNvPr id="2" name="Rectangle 1"/>
          <p:cNvSpPr/>
          <p:nvPr/>
        </p:nvSpPr>
        <p:spPr>
          <a:xfrm>
            <a:off x="247649" y="1583651"/>
            <a:ext cx="85439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0" indent="-18097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</a:rPr>
              <a:t>Interpret</a:t>
            </a:r>
            <a:r>
              <a:rPr lang="en-GB" sz="2000" dirty="0">
                <a:latin typeface="+mn-lt"/>
              </a:rPr>
              <a:t> </a:t>
            </a:r>
            <a:r>
              <a:rPr lang="en-GB" sz="2000" dirty="0" smtClean="0">
                <a:solidFill>
                  <a:schemeClr val="bg1"/>
                </a:solidFill>
                <a:latin typeface="+mn-lt"/>
              </a:rPr>
              <a:t> a ‘real-world’ demand.</a:t>
            </a:r>
            <a:endParaRPr lang="en-GB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7651" y="2070007"/>
            <a:ext cx="87534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0" indent="-18097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</a:rPr>
              <a:t>Formulate</a:t>
            </a:r>
            <a:r>
              <a:rPr lang="en-GB" sz="2000" dirty="0">
                <a:latin typeface="+mn-lt"/>
              </a:rPr>
              <a:t> </a:t>
            </a:r>
            <a:r>
              <a:rPr lang="en-GB" sz="2000" dirty="0">
                <a:solidFill>
                  <a:schemeClr val="bg1"/>
                </a:solidFill>
                <a:latin typeface="+mn-lt"/>
              </a:rPr>
              <a:t>design criteria for </a:t>
            </a:r>
            <a:r>
              <a:rPr lang="en-GB" sz="2000" dirty="0" smtClean="0">
                <a:solidFill>
                  <a:schemeClr val="bg1"/>
                </a:solidFill>
                <a:latin typeface="+mn-lt"/>
              </a:rPr>
              <a:t>technical </a:t>
            </a:r>
            <a:r>
              <a:rPr lang="en-GB" sz="2000" dirty="0">
                <a:solidFill>
                  <a:schemeClr val="bg1"/>
                </a:solidFill>
                <a:latin typeface="+mn-lt"/>
              </a:rPr>
              <a:t>measures</a:t>
            </a:r>
            <a:r>
              <a:rPr lang="en-GB" sz="2000" dirty="0" smtClean="0">
                <a:solidFill>
                  <a:schemeClr val="bg1"/>
                </a:solidFill>
                <a:latin typeface="+mn-lt"/>
              </a:rPr>
              <a:t>.</a:t>
            </a:r>
            <a:endParaRPr lang="en-GB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2886" y="2494770"/>
            <a:ext cx="86439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0" indent="-18097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</a:rPr>
              <a:t>Appraise</a:t>
            </a:r>
            <a:r>
              <a:rPr lang="en-GB" sz="2000" dirty="0">
                <a:latin typeface="+mn-lt"/>
              </a:rPr>
              <a:t> </a:t>
            </a:r>
            <a:r>
              <a:rPr lang="en-GB" sz="2000" dirty="0">
                <a:solidFill>
                  <a:schemeClr val="bg1"/>
                </a:solidFill>
                <a:latin typeface="+mn-lt"/>
              </a:rPr>
              <a:t>the current </a:t>
            </a:r>
            <a:r>
              <a:rPr lang="en-GB" sz="2000" dirty="0" smtClean="0">
                <a:solidFill>
                  <a:schemeClr val="bg1"/>
                </a:solidFill>
                <a:latin typeface="+mn-lt"/>
              </a:rPr>
              <a:t>situation </a:t>
            </a:r>
            <a:r>
              <a:rPr lang="en-GB" sz="2000" dirty="0">
                <a:solidFill>
                  <a:schemeClr val="bg1"/>
                </a:solidFill>
                <a:latin typeface="+mn-lt"/>
              </a:rPr>
              <a:t>in the project area</a:t>
            </a:r>
            <a:r>
              <a:rPr lang="en-GB" sz="2000" dirty="0" smtClean="0">
                <a:solidFill>
                  <a:schemeClr val="bg1"/>
                </a:solidFill>
                <a:latin typeface="+mn-lt"/>
              </a:rPr>
              <a:t>.</a:t>
            </a:r>
            <a:endParaRPr lang="en-GB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7652" y="3011335"/>
            <a:ext cx="78771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0" indent="-18097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</a:rPr>
              <a:t>Draft</a:t>
            </a:r>
            <a:r>
              <a:rPr lang="en-GB" sz="2000" dirty="0" smtClean="0">
                <a:latin typeface="+mn-lt"/>
              </a:rPr>
              <a:t> </a:t>
            </a:r>
            <a:r>
              <a:rPr lang="en-GB" sz="2000" dirty="0" smtClean="0">
                <a:solidFill>
                  <a:schemeClr val="bg1"/>
                </a:solidFill>
                <a:latin typeface="+mn-lt"/>
              </a:rPr>
              <a:t>a team contract and implement it.</a:t>
            </a:r>
            <a:endParaRPr lang="en-GB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2885" y="3486787"/>
            <a:ext cx="87534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0" indent="-18097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</a:rPr>
              <a:t>Define, implement and assess</a:t>
            </a:r>
            <a:r>
              <a:rPr lang="en-GB" sz="2000" dirty="0">
                <a:latin typeface="+mn-lt"/>
              </a:rPr>
              <a:t> </a:t>
            </a:r>
            <a:r>
              <a:rPr lang="en-GB" sz="2000" dirty="0">
                <a:solidFill>
                  <a:schemeClr val="bg1"/>
                </a:solidFill>
                <a:latin typeface="+mn-lt"/>
              </a:rPr>
              <a:t>different </a:t>
            </a:r>
            <a:r>
              <a:rPr lang="en-GB" sz="2000" dirty="0" smtClean="0">
                <a:solidFill>
                  <a:schemeClr val="bg1"/>
                </a:solidFill>
                <a:latin typeface="+mn-lt"/>
              </a:rPr>
              <a:t>roles in your team.</a:t>
            </a:r>
            <a:endParaRPr lang="en-GB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2886" y="3969114"/>
            <a:ext cx="91180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1" indent="-180975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</a:rPr>
              <a:t>Articulate </a:t>
            </a:r>
            <a:r>
              <a:rPr lang="en-GB" sz="2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</a:rPr>
              <a:t>knowledge </a:t>
            </a:r>
            <a:r>
              <a:rPr lang="en-GB" sz="20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</a:rPr>
              <a:t>needs</a:t>
            </a:r>
            <a:r>
              <a:rPr lang="en-GB" sz="20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GB" sz="2000" dirty="0" smtClean="0">
                <a:solidFill>
                  <a:schemeClr val="bg1"/>
                </a:solidFill>
                <a:latin typeface="+mn-lt"/>
              </a:rPr>
              <a:t>integrate </a:t>
            </a:r>
            <a:r>
              <a:rPr lang="en-GB" sz="2000" dirty="0">
                <a:solidFill>
                  <a:schemeClr val="bg1"/>
                </a:solidFill>
                <a:latin typeface="+mn-lt"/>
              </a:rPr>
              <a:t>these </a:t>
            </a:r>
            <a:r>
              <a:rPr lang="en-GB" sz="2000" dirty="0" smtClean="0">
                <a:solidFill>
                  <a:schemeClr val="bg1"/>
                </a:solidFill>
                <a:latin typeface="+mn-lt"/>
              </a:rPr>
              <a:t>in appraisal </a:t>
            </a:r>
            <a:r>
              <a:rPr lang="en-GB" sz="2000" dirty="0">
                <a:solidFill>
                  <a:schemeClr val="bg1"/>
                </a:solidFill>
                <a:latin typeface="+mn-lt"/>
              </a:rPr>
              <a:t>report.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5101"/>
            <a:ext cx="8229600" cy="791650"/>
          </a:xfrm>
          <a:ln>
            <a:noFill/>
          </a:ln>
        </p:spPr>
        <p:txBody>
          <a:bodyPr/>
          <a:lstStyle/>
          <a:p>
            <a:r>
              <a:rPr lang="en-GB" b="1" dirty="0" smtClean="0"/>
              <a:t>Learning outcomes (cont.)</a:t>
            </a:r>
            <a:endParaRPr lang="en-GB" b="1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0524" y="1736648"/>
            <a:ext cx="8521188" cy="614363"/>
          </a:xfrm>
        </p:spPr>
        <p:txBody>
          <a:bodyPr/>
          <a:lstStyle/>
          <a:p>
            <a:pPr lv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Design</a:t>
            </a:r>
            <a:r>
              <a:rPr lang="en-GB" sz="2000" dirty="0" smtClean="0"/>
              <a:t> measures to improve land and water management.</a:t>
            </a:r>
          </a:p>
        </p:txBody>
      </p:sp>
      <p:sp>
        <p:nvSpPr>
          <p:cNvPr id="3" name="Rectangle 2"/>
          <p:cNvSpPr/>
          <p:nvPr/>
        </p:nvSpPr>
        <p:spPr>
          <a:xfrm>
            <a:off x="390524" y="2373398"/>
            <a:ext cx="82105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2413" lvl="0" indent="-252413">
              <a:spcBef>
                <a:spcPts val="1200"/>
              </a:spcBef>
              <a:buClr>
                <a:srgbClr val="FFFFFF"/>
              </a:buClr>
              <a:buSzPct val="140000"/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FF7900">
                    <a:lumMod val="40000"/>
                    <a:lumOff val="60000"/>
                  </a:srgbClr>
                </a:solidFill>
                <a:latin typeface="Verdana" pitchFamily="34" charset="0"/>
              </a:rPr>
              <a:t>Assess</a:t>
            </a:r>
            <a:r>
              <a:rPr lang="en-GB" sz="2000" dirty="0" smtClean="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en-GB" sz="2000" dirty="0">
                <a:solidFill>
                  <a:srgbClr val="FFFFFF"/>
                </a:solidFill>
                <a:latin typeface="Verdana" pitchFamily="34" charset="0"/>
              </a:rPr>
              <a:t>the expected performance of </a:t>
            </a:r>
            <a:r>
              <a:rPr lang="en-GB" sz="2000" dirty="0" smtClean="0">
                <a:solidFill>
                  <a:srgbClr val="FFFFFF"/>
                </a:solidFill>
                <a:latin typeface="Verdana" pitchFamily="34" charset="0"/>
              </a:rPr>
              <a:t>these measures.</a:t>
            </a:r>
            <a:endParaRPr lang="en-GB" sz="2000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0524" y="2976109"/>
            <a:ext cx="83915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2413" lvl="0" indent="-252413">
              <a:spcBef>
                <a:spcPts val="1200"/>
              </a:spcBef>
              <a:buClr>
                <a:srgbClr val="FFFFFF"/>
              </a:buClr>
              <a:buSzPct val="140000"/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FF7900">
                    <a:lumMod val="40000"/>
                    <a:lumOff val="60000"/>
                  </a:srgbClr>
                </a:solidFill>
                <a:latin typeface="Verdana" pitchFamily="34" charset="0"/>
              </a:rPr>
              <a:t>Present </a:t>
            </a:r>
            <a:r>
              <a:rPr lang="en-GB" sz="2000" dirty="0">
                <a:solidFill>
                  <a:srgbClr val="FFFFFF"/>
                </a:solidFill>
                <a:latin typeface="Verdana" pitchFamily="34" charset="0"/>
              </a:rPr>
              <a:t>and</a:t>
            </a:r>
            <a:r>
              <a:rPr lang="en-GB" sz="2000" b="1" dirty="0">
                <a:solidFill>
                  <a:srgbClr val="FF7900">
                    <a:lumMod val="40000"/>
                    <a:lumOff val="60000"/>
                  </a:srgbClr>
                </a:solidFill>
                <a:latin typeface="Verdana" pitchFamily="34" charset="0"/>
              </a:rPr>
              <a:t> defend</a:t>
            </a:r>
            <a:r>
              <a:rPr lang="en-GB" sz="2000" dirty="0">
                <a:solidFill>
                  <a:srgbClr val="FFFFFF"/>
                </a:solidFill>
                <a:latin typeface="Verdana" pitchFamily="34" charset="0"/>
              </a:rPr>
              <a:t> the intervention </a:t>
            </a:r>
            <a:r>
              <a:rPr lang="en-GB" sz="2000" dirty="0" smtClean="0">
                <a:solidFill>
                  <a:srgbClr val="FFFFFF"/>
                </a:solidFill>
                <a:latin typeface="Verdana" pitchFamily="34" charset="0"/>
              </a:rPr>
              <a:t>plan to professionals.</a:t>
            </a:r>
            <a:endParaRPr lang="en-GB" sz="2000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0522" y="3599856"/>
            <a:ext cx="79343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2413" lvl="0" indent="-252413">
              <a:spcBef>
                <a:spcPts val="1200"/>
              </a:spcBef>
              <a:buClr>
                <a:srgbClr val="FFFFFF"/>
              </a:buClr>
              <a:buSzPct val="140000"/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FF7900">
                    <a:lumMod val="40000"/>
                    <a:lumOff val="60000"/>
                  </a:srgbClr>
                </a:solidFill>
                <a:latin typeface="Verdana" pitchFamily="34" charset="0"/>
              </a:rPr>
              <a:t>Reflect</a:t>
            </a:r>
            <a:r>
              <a:rPr lang="en-GB" sz="2000" dirty="0" smtClean="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en-GB" sz="2000" dirty="0">
                <a:solidFill>
                  <a:srgbClr val="FFFFFF"/>
                </a:solidFill>
                <a:latin typeface="Verdana" pitchFamily="34" charset="0"/>
              </a:rPr>
              <a:t>on the work process.</a:t>
            </a:r>
          </a:p>
        </p:txBody>
      </p:sp>
      <p:sp>
        <p:nvSpPr>
          <p:cNvPr id="6" name="Rectangle 5"/>
          <p:cNvSpPr/>
          <p:nvPr/>
        </p:nvSpPr>
        <p:spPr>
          <a:xfrm>
            <a:off x="390523" y="1127311"/>
            <a:ext cx="68294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  <a:buClr>
                <a:srgbClr val="FFFFFF"/>
              </a:buClr>
              <a:buSzPct val="140000"/>
            </a:pPr>
            <a:r>
              <a:rPr lang="en-GB" sz="2000" b="1" noProof="1">
                <a:solidFill>
                  <a:srgbClr val="FFFFFF"/>
                </a:solidFill>
                <a:latin typeface="Verdana" pitchFamily="34" charset="0"/>
              </a:rPr>
              <a:t>At the end of </a:t>
            </a:r>
            <a:r>
              <a:rPr lang="en-GB" sz="2000" b="1" noProof="1" smtClean="0">
                <a:solidFill>
                  <a:srgbClr val="FFFFFF"/>
                </a:solidFill>
                <a:latin typeface="Verdana" pitchFamily="34" charset="0"/>
              </a:rPr>
              <a:t>Period 6, </a:t>
            </a:r>
            <a:r>
              <a:rPr lang="en-GB" sz="2000" b="1" noProof="1">
                <a:solidFill>
                  <a:srgbClr val="FFFFFF"/>
                </a:solidFill>
                <a:latin typeface="Verdana" pitchFamily="34" charset="0"/>
              </a:rPr>
              <a:t>you are able to: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82291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/>
      <p:bldP spid="3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172641"/>
            <a:ext cx="8442796" cy="791650"/>
          </a:xfrm>
          <a:ln>
            <a:noFill/>
          </a:ln>
        </p:spPr>
        <p:txBody>
          <a:bodyPr/>
          <a:lstStyle/>
          <a:p>
            <a:r>
              <a:rPr lang="en-GB" b="1" dirty="0" smtClean="0"/>
              <a:t>BIL-competencies:</a:t>
            </a:r>
            <a:endParaRPr lang="en-GB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22515" y="1038905"/>
            <a:ext cx="812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algn="l">
              <a:lnSpc>
                <a:spcPct val="110000"/>
              </a:lnSpc>
              <a:buFont typeface="Arial" pitchFamily="34" charset="0"/>
              <a:buChar char="•"/>
              <a:tabLst>
                <a:tab pos="268288" algn="l"/>
              </a:tabLst>
            </a:pPr>
            <a:r>
              <a:rPr lang="en-GB" sz="2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</a:rPr>
              <a:t>Identification</a:t>
            </a:r>
            <a:r>
              <a:rPr lang="en-GB" sz="2000" dirty="0" smtClean="0">
                <a:solidFill>
                  <a:schemeClr val="bg1"/>
                </a:solidFill>
                <a:latin typeface="+mn-lt"/>
              </a:rPr>
              <a:t> and </a:t>
            </a:r>
            <a:r>
              <a:rPr lang="en-GB" sz="2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</a:rPr>
              <a:t>analysis</a:t>
            </a:r>
            <a:r>
              <a:rPr lang="en-GB" sz="2000" dirty="0" smtClean="0">
                <a:solidFill>
                  <a:schemeClr val="bg1"/>
                </a:solidFill>
                <a:latin typeface="+mn-lt"/>
              </a:rPr>
              <a:t> of various problems at play with regard to use, distribution and management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522515" y="1989622"/>
            <a:ext cx="8240485" cy="399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lvl="0" indent="-268288">
              <a:lnSpc>
                <a:spcPct val="110000"/>
              </a:lnSpc>
              <a:buFont typeface="Arial" pitchFamily="34" charset="0"/>
              <a:buChar char="•"/>
              <a:tabLst>
                <a:tab pos="268288" algn="l"/>
              </a:tabLst>
            </a:pPr>
            <a:r>
              <a:rPr lang="en-GB" sz="2000" b="1" dirty="0">
                <a:solidFill>
                  <a:srgbClr val="FF7900">
                    <a:lumMod val="40000"/>
                    <a:lumOff val="60000"/>
                  </a:srgbClr>
                </a:solidFill>
                <a:latin typeface="Verdana"/>
              </a:rPr>
              <a:t>Identification</a:t>
            </a:r>
            <a:r>
              <a:rPr lang="en-GB" sz="2000" dirty="0">
                <a:solidFill>
                  <a:srgbClr val="FFFFFF"/>
                </a:solidFill>
                <a:latin typeface="Verdana"/>
              </a:rPr>
              <a:t> of stakeholders and their </a:t>
            </a:r>
            <a:r>
              <a:rPr lang="en-GB" sz="2000" dirty="0" smtClean="0">
                <a:solidFill>
                  <a:srgbClr val="FFFFFF"/>
                </a:solidFill>
                <a:latin typeface="Verdana"/>
              </a:rPr>
              <a:t>interests</a:t>
            </a:r>
            <a:endParaRPr lang="en-GB" sz="2000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2514" y="2621586"/>
            <a:ext cx="548307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lvl="0" indent="-268288">
              <a:lnSpc>
                <a:spcPct val="110000"/>
              </a:lnSpc>
              <a:buFont typeface="Arial" pitchFamily="34" charset="0"/>
              <a:buChar char="•"/>
              <a:tabLst>
                <a:tab pos="268288" algn="l"/>
              </a:tabLst>
            </a:pPr>
            <a:r>
              <a:rPr lang="en-GB" sz="2000" b="1" dirty="0">
                <a:solidFill>
                  <a:srgbClr val="FF7900">
                    <a:lumMod val="40000"/>
                    <a:lumOff val="60000"/>
                  </a:srgbClr>
                </a:solidFill>
                <a:latin typeface="Verdana"/>
              </a:rPr>
              <a:t>Development</a:t>
            </a:r>
            <a:r>
              <a:rPr lang="en-GB" sz="2000" dirty="0">
                <a:solidFill>
                  <a:srgbClr val="FFFFFF"/>
                </a:solidFill>
                <a:latin typeface="Verdana"/>
              </a:rPr>
              <a:t> and </a:t>
            </a:r>
            <a:r>
              <a:rPr lang="en-GB" sz="2000" b="1" dirty="0">
                <a:solidFill>
                  <a:srgbClr val="FF7900">
                    <a:lumMod val="40000"/>
                    <a:lumOff val="60000"/>
                  </a:srgbClr>
                </a:solidFill>
                <a:latin typeface="Verdana"/>
              </a:rPr>
              <a:t>design</a:t>
            </a:r>
            <a:r>
              <a:rPr lang="en-GB" sz="2000" dirty="0">
                <a:solidFill>
                  <a:srgbClr val="FFFFFF"/>
                </a:solidFill>
                <a:latin typeface="Verdana"/>
              </a:rPr>
              <a:t> of alternatives and improvements, together with relevant </a:t>
            </a:r>
            <a:r>
              <a:rPr lang="en-GB" sz="2000" dirty="0" smtClean="0">
                <a:solidFill>
                  <a:srgbClr val="FFFFFF"/>
                </a:solidFill>
                <a:latin typeface="Verdana"/>
              </a:rPr>
              <a:t>stakeholders</a:t>
            </a:r>
            <a:endParaRPr lang="en-GB" sz="2000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2514" y="3906431"/>
            <a:ext cx="58627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lvl="0" indent="-268288">
              <a:lnSpc>
                <a:spcPct val="110000"/>
              </a:lnSpc>
              <a:buFont typeface="Arial" pitchFamily="34" charset="0"/>
              <a:buChar char="•"/>
              <a:tabLst>
                <a:tab pos="268288" algn="l"/>
              </a:tabLst>
            </a:pPr>
            <a:r>
              <a:rPr lang="en-GB" sz="2000" dirty="0" smtClean="0">
                <a:solidFill>
                  <a:srgbClr val="FFFFFF"/>
                </a:solidFill>
                <a:latin typeface="Verdana"/>
              </a:rPr>
              <a:t>Problem-oriented </a:t>
            </a:r>
            <a:r>
              <a:rPr lang="en-GB" sz="2000" dirty="0">
                <a:solidFill>
                  <a:srgbClr val="FFFFFF"/>
                </a:solidFill>
                <a:latin typeface="Verdana"/>
              </a:rPr>
              <a:t>and interdisciplinary </a:t>
            </a:r>
            <a:r>
              <a:rPr lang="en-GB" sz="2000" b="1" dirty="0">
                <a:solidFill>
                  <a:srgbClr val="FF7900">
                    <a:lumMod val="40000"/>
                    <a:lumOff val="60000"/>
                  </a:srgbClr>
                </a:solidFill>
                <a:latin typeface="Verdana"/>
              </a:rPr>
              <a:t>attitude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391" y="2647225"/>
            <a:ext cx="2980737" cy="2405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91244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172641"/>
            <a:ext cx="8442796" cy="791650"/>
          </a:xfrm>
          <a:ln>
            <a:noFill/>
          </a:ln>
        </p:spPr>
        <p:txBody>
          <a:bodyPr/>
          <a:lstStyle/>
          <a:p>
            <a:r>
              <a:rPr lang="en-GB" b="1" dirty="0" smtClean="0"/>
              <a:t>Approach: Demand-driven Education</a:t>
            </a:r>
            <a:endParaRPr lang="en-GB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48107" y="1448896"/>
            <a:ext cx="8515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120000"/>
              </a:lnSpc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  <a:latin typeface="+mn-lt"/>
              </a:rPr>
              <a:t>YOU are supposed to </a:t>
            </a:r>
            <a:r>
              <a:rPr lang="en-GB" sz="2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</a:rPr>
              <a:t>actively demand </a:t>
            </a:r>
            <a:r>
              <a:rPr lang="en-GB" sz="2000" dirty="0" smtClean="0">
                <a:solidFill>
                  <a:schemeClr val="bg1"/>
                </a:solidFill>
                <a:latin typeface="+mn-lt"/>
              </a:rPr>
              <a:t>for knowledge and skills</a:t>
            </a:r>
          </a:p>
        </p:txBody>
      </p:sp>
      <p:sp>
        <p:nvSpPr>
          <p:cNvPr id="4" name="Rectangle 3"/>
          <p:cNvSpPr/>
          <p:nvPr/>
        </p:nvSpPr>
        <p:spPr>
          <a:xfrm>
            <a:off x="347958" y="2279893"/>
            <a:ext cx="86198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FFFFFF"/>
                </a:solidFill>
                <a:latin typeface="Verdana"/>
              </a:rPr>
              <a:t>YOU can </a:t>
            </a:r>
            <a:r>
              <a:rPr lang="en-GB" sz="2000" dirty="0">
                <a:solidFill>
                  <a:srgbClr val="FFFFFF"/>
                </a:solidFill>
                <a:latin typeface="Verdana"/>
              </a:rPr>
              <a:t>develop knowledge </a:t>
            </a:r>
            <a:r>
              <a:rPr lang="en-GB" sz="2000" dirty="0" smtClean="0">
                <a:solidFill>
                  <a:srgbClr val="FFFFFF"/>
                </a:solidFill>
                <a:latin typeface="Verdana"/>
              </a:rPr>
              <a:t>in </a:t>
            </a:r>
            <a:r>
              <a:rPr lang="en-GB" sz="2000" dirty="0">
                <a:solidFill>
                  <a:srgbClr val="FFFFFF"/>
                </a:solidFill>
                <a:latin typeface="Verdana"/>
              </a:rPr>
              <a:t>a </a:t>
            </a:r>
            <a:r>
              <a:rPr lang="en-GB" sz="2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Verdana"/>
              </a:rPr>
              <a:t>flexible manner</a:t>
            </a:r>
            <a:endParaRPr lang="en-GB" sz="2000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7958" y="2886461"/>
            <a:ext cx="8410574" cy="791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FFFFFF"/>
                </a:solidFill>
                <a:latin typeface="Verdana"/>
              </a:rPr>
              <a:t>YOU </a:t>
            </a:r>
            <a:r>
              <a:rPr lang="en-GB" sz="2000" dirty="0">
                <a:solidFill>
                  <a:srgbClr val="FFFFFF"/>
                </a:solidFill>
                <a:latin typeface="Verdana"/>
              </a:rPr>
              <a:t>will work on ”</a:t>
            </a:r>
            <a:r>
              <a:rPr lang="en-GB" sz="20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Verdana"/>
              </a:rPr>
              <a:t>real demands</a:t>
            </a:r>
            <a:r>
              <a:rPr lang="en-GB" sz="2000" dirty="0">
                <a:solidFill>
                  <a:srgbClr val="FFFFFF"/>
                </a:solidFill>
                <a:latin typeface="Verdana"/>
              </a:rPr>
              <a:t>” from the Kilimanjaro Region in Tanzania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31116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172642"/>
            <a:ext cx="8442796" cy="791650"/>
          </a:xfrm>
          <a:ln>
            <a:noFill/>
          </a:ln>
        </p:spPr>
        <p:txBody>
          <a:bodyPr/>
          <a:lstStyle/>
          <a:p>
            <a:r>
              <a:rPr lang="en-GB" b="1" dirty="0" smtClean="0"/>
              <a:t>Outputs, assessments and marking</a:t>
            </a:r>
            <a:endParaRPr lang="en-GB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34709" y="1021976"/>
            <a:ext cx="724429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GB" sz="2000" dirty="0" smtClean="0">
                <a:solidFill>
                  <a:schemeClr val="bg1"/>
                </a:solidFill>
                <a:latin typeface="+mn-lt"/>
              </a:rPr>
              <a:t>Period 5:</a:t>
            </a:r>
          </a:p>
          <a:p>
            <a:pPr marL="342900" indent="-342900" algn="l">
              <a:lnSpc>
                <a:spcPct val="120000"/>
              </a:lnSpc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  <a:latin typeface="+mn-lt"/>
              </a:rPr>
              <a:t>Appraisal report (team product 25% of final mark)</a:t>
            </a:r>
          </a:p>
          <a:p>
            <a:pPr marL="342900" indent="-342900" algn="l">
              <a:lnSpc>
                <a:spcPct val="120000"/>
              </a:lnSpc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  <a:latin typeface="+mn-lt"/>
              </a:rPr>
              <a:t>Individual exam – close book (15%) </a:t>
            </a:r>
            <a:r>
              <a:rPr lang="en-GB" sz="2000" dirty="0" smtClean="0">
                <a:solidFill>
                  <a:srgbClr val="FFCCFF"/>
                </a:solidFill>
                <a:latin typeface="+mn-lt"/>
              </a:rPr>
              <a:t>* </a:t>
            </a:r>
            <a:r>
              <a:rPr lang="en-GB" sz="2000" dirty="0" smtClean="0">
                <a:solidFill>
                  <a:srgbClr val="FFFF00"/>
                </a:solidFill>
                <a:latin typeface="+mn-lt"/>
              </a:rPr>
              <a:t>(Mark &gt; 5.5)</a:t>
            </a:r>
          </a:p>
          <a:p>
            <a:pPr algn="l">
              <a:lnSpc>
                <a:spcPct val="120000"/>
              </a:lnSpc>
            </a:pPr>
            <a:endParaRPr lang="en-GB" sz="2000" dirty="0" smtClean="0">
              <a:latin typeface="+mn-lt"/>
            </a:endParaRPr>
          </a:p>
          <a:p>
            <a:pPr algn="l">
              <a:lnSpc>
                <a:spcPct val="120000"/>
              </a:lnSpc>
            </a:pPr>
            <a:endParaRPr lang="en-GB" sz="2000" dirty="0" smtClean="0">
              <a:latin typeface="+mn-lt"/>
            </a:endParaRPr>
          </a:p>
          <a:p>
            <a:pPr algn="l">
              <a:lnSpc>
                <a:spcPct val="120000"/>
              </a:lnSpc>
            </a:pPr>
            <a:endParaRPr lang="en-GB" sz="2000" dirty="0" smtClean="0">
              <a:solidFill>
                <a:schemeClr val="bg1"/>
              </a:solidFill>
              <a:latin typeface="+mn-lt"/>
            </a:endParaRPr>
          </a:p>
          <a:p>
            <a:pPr algn="l">
              <a:lnSpc>
                <a:spcPct val="120000"/>
              </a:lnSpc>
            </a:pPr>
            <a:r>
              <a:rPr lang="en-GB" sz="2000" dirty="0" smtClean="0">
                <a:solidFill>
                  <a:schemeClr val="bg1"/>
                </a:solidFill>
                <a:latin typeface="+mn-lt"/>
              </a:rPr>
              <a:t>Period 6:</a:t>
            </a:r>
          </a:p>
          <a:p>
            <a:pPr marL="342900" indent="-342900" algn="l">
              <a:lnSpc>
                <a:spcPct val="120000"/>
              </a:lnSpc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  <a:latin typeface="+mn-lt"/>
              </a:rPr>
              <a:t>Final report (team product 35%)</a:t>
            </a:r>
          </a:p>
          <a:p>
            <a:pPr marL="342900" indent="-342900" algn="l">
              <a:lnSpc>
                <a:spcPct val="120000"/>
              </a:lnSpc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  <a:latin typeface="+mn-lt"/>
              </a:rPr>
              <a:t>Individual defence and exam (25%)</a:t>
            </a:r>
            <a:endParaRPr lang="en-GB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4709" y="2167238"/>
            <a:ext cx="8157974" cy="707886"/>
          </a:xfrm>
          <a:prstGeom prst="rect">
            <a:avLst/>
          </a:prstGeom>
          <a:noFill/>
          <a:ln>
            <a:solidFill>
              <a:srgbClr val="FFCCFF"/>
            </a:solidFill>
          </a:ln>
        </p:spPr>
        <p:txBody>
          <a:bodyPr wrap="square" rtlCol="0">
            <a:spAutoFit/>
          </a:bodyPr>
          <a:lstStyle/>
          <a:p>
            <a:pPr marL="342900" indent="-342900" algn="l">
              <a:buFont typeface="Arial" charset="0"/>
              <a:buChar char="•"/>
            </a:pPr>
            <a:r>
              <a:rPr lang="en-GB" sz="2000" dirty="0" smtClean="0">
                <a:solidFill>
                  <a:srgbClr val="FFFF00"/>
                </a:solidFill>
                <a:latin typeface="+mn-lt"/>
              </a:rPr>
              <a:t>Exam on 2 May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GB" sz="2000" dirty="0" smtClean="0">
                <a:solidFill>
                  <a:srgbClr val="FFFF00"/>
                </a:solidFill>
                <a:latin typeface="+mn-lt"/>
              </a:rPr>
              <a:t>Re-exam 9 May, if you fail no final mark!!</a:t>
            </a:r>
            <a:endParaRPr lang="en-GB" sz="2000" dirty="0">
              <a:solidFill>
                <a:srgbClr val="FFFF00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99788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172642"/>
            <a:ext cx="8442796" cy="791650"/>
          </a:xfrm>
          <a:ln>
            <a:noFill/>
          </a:ln>
        </p:spPr>
        <p:txBody>
          <a:bodyPr/>
          <a:lstStyle/>
          <a:p>
            <a:r>
              <a:rPr lang="en-GB" b="1" dirty="0" smtClean="0"/>
              <a:t>Program Block 2 (period 6, whole day)</a:t>
            </a:r>
            <a:endParaRPr lang="en-GB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sz="2000" dirty="0" smtClean="0"/>
              <a:t>16 May Poster </a:t>
            </a:r>
            <a:r>
              <a:rPr lang="nl-NL" sz="2000" dirty="0" err="1" smtClean="0"/>
              <a:t>presentations</a:t>
            </a:r>
            <a:r>
              <a:rPr lang="nl-NL" sz="2000" dirty="0" smtClean="0"/>
              <a:t> of ‘Basic </a:t>
            </a:r>
            <a:r>
              <a:rPr lang="nl-NL" sz="2000" dirty="0" err="1" smtClean="0"/>
              <a:t>plans</a:t>
            </a:r>
            <a:r>
              <a:rPr lang="nl-NL" sz="2000" dirty="0" smtClean="0"/>
              <a:t>’</a:t>
            </a:r>
            <a:endParaRPr lang="nl-NL" sz="2000" dirty="0"/>
          </a:p>
        </p:txBody>
      </p:sp>
      <p:pic>
        <p:nvPicPr>
          <p:cNvPr id="6" name="Picture Placeholder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" b="73"/>
          <a:stretch>
            <a:fillRect/>
          </a:stretch>
        </p:blipFill>
        <p:spPr>
          <a:xfrm>
            <a:off x="8003179" y="4283751"/>
            <a:ext cx="806116" cy="804939"/>
          </a:xfrm>
          <a:prstGeom prst="ellipse">
            <a:avLst/>
          </a:prstGeom>
        </p:spPr>
      </p:pic>
      <p:pic>
        <p:nvPicPr>
          <p:cNvPr id="7" name="Picture Placeholder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" r="705"/>
          <a:stretch>
            <a:fillRect/>
          </a:stretch>
        </p:blipFill>
        <p:spPr>
          <a:xfrm>
            <a:off x="8011179" y="2657616"/>
            <a:ext cx="812147" cy="813335"/>
          </a:xfrm>
          <a:prstGeom prst="ellipse">
            <a:avLst/>
          </a:prstGeom>
        </p:spPr>
      </p:pic>
      <p:pic>
        <p:nvPicPr>
          <p:cNvPr id="8" name="Picture Placeholder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96" b="9596"/>
          <a:stretch>
            <a:fillRect/>
          </a:stretch>
        </p:blipFill>
        <p:spPr>
          <a:xfrm>
            <a:off x="8011179" y="1822617"/>
            <a:ext cx="805912" cy="805911"/>
          </a:xfrm>
          <a:prstGeom prst="ellipse">
            <a:avLst/>
          </a:prstGeom>
        </p:spPr>
      </p:pic>
      <p:pic>
        <p:nvPicPr>
          <p:cNvPr id="9" name="Picture Placeholder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" b="97"/>
          <a:stretch>
            <a:fillRect/>
          </a:stretch>
        </p:blipFill>
        <p:spPr>
          <a:xfrm>
            <a:off x="8011179" y="3470951"/>
            <a:ext cx="814388" cy="812800"/>
          </a:xfrm>
          <a:prstGeom prst="ellipse">
            <a:avLst/>
          </a:prstGeom>
        </p:spPr>
      </p:pic>
      <p:pic>
        <p:nvPicPr>
          <p:cNvPr id="3076" name="Picture 4" descr="Image result for poster hydrology complicate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2" y="2234406"/>
            <a:ext cx="3601989" cy="285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spaghetti diagra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860" y="2234405"/>
            <a:ext cx="3895296" cy="2845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9927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172642"/>
            <a:ext cx="8442796" cy="791650"/>
          </a:xfrm>
          <a:ln>
            <a:noFill/>
          </a:ln>
        </p:spPr>
        <p:txBody>
          <a:bodyPr/>
          <a:lstStyle/>
          <a:p>
            <a:r>
              <a:rPr lang="en-GB" b="1" dirty="0" smtClean="0"/>
              <a:t>Basic Features of the course</a:t>
            </a:r>
            <a:endParaRPr lang="en-GB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7154" y="1364456"/>
            <a:ext cx="8823959" cy="422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120000"/>
              </a:lnSpc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  <a:latin typeface="+mn-lt"/>
              </a:rPr>
              <a:t>Course runs from 20 March till 9 June (2 periods)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59" y="1969606"/>
            <a:ext cx="8041127" cy="422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Verdana" pitchFamily="34" charset="0"/>
              </a:rPr>
              <a:t>12 ECTS, </a:t>
            </a:r>
            <a:r>
              <a:rPr lang="en-GB" sz="2000" dirty="0" smtClean="0">
                <a:solidFill>
                  <a:schemeClr val="bg1"/>
                </a:solidFill>
                <a:latin typeface="Verdana" pitchFamily="34" charset="0"/>
              </a:rPr>
              <a:t>336 hours</a:t>
            </a:r>
            <a:endParaRPr lang="en-GB" sz="20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6975" y="2610634"/>
            <a:ext cx="5568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chemeClr val="bg1"/>
                </a:solidFill>
                <a:latin typeface="Verdana" pitchFamily="34" charset="0"/>
              </a:rPr>
              <a:t>Teamwork</a:t>
            </a:r>
            <a:r>
              <a:rPr lang="en-GB" sz="2000" b="1" dirty="0" smtClean="0">
                <a:solidFill>
                  <a:schemeClr val="bg1"/>
                </a:solidFill>
                <a:cs typeface="Times New Roman"/>
              </a:rPr>
              <a:t>→</a:t>
            </a:r>
            <a:r>
              <a:rPr lang="en-GB" sz="2000" dirty="0" smtClean="0">
                <a:solidFill>
                  <a:schemeClr val="bg1"/>
                </a:solidFill>
                <a:latin typeface="Verdana" pitchFamily="34" charset="0"/>
              </a:rPr>
              <a:t> help each other to excel!</a:t>
            </a:r>
            <a:endParaRPr lang="en-GB" sz="20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6975" y="3275300"/>
            <a:ext cx="88239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  <a:latin typeface="+mn-lt"/>
              </a:rPr>
              <a:t>Building on BIL courses: </a:t>
            </a: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Application</a:t>
            </a:r>
            <a:r>
              <a:rPr lang="en-GB" sz="2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2000" dirty="0">
                <a:solidFill>
                  <a:schemeClr val="bg1"/>
                </a:solidFill>
                <a:latin typeface="+mn-lt"/>
              </a:rPr>
              <a:t>and </a:t>
            </a:r>
            <a:r>
              <a:rPr lang="en-GB" sz="2000" b="1" dirty="0">
                <a:solidFill>
                  <a:schemeClr val="bg1"/>
                </a:solidFill>
                <a:latin typeface="+mn-lt"/>
              </a:rPr>
              <a:t>I</a:t>
            </a: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ntegration</a:t>
            </a:r>
            <a:endParaRPr lang="en-GB" sz="2000" b="1" dirty="0">
              <a:solidFill>
                <a:schemeClr val="bg1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64858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149417"/>
            <a:ext cx="8442796" cy="791650"/>
          </a:xfrm>
          <a:ln>
            <a:noFill/>
          </a:ln>
        </p:spPr>
        <p:txBody>
          <a:bodyPr/>
          <a:lstStyle/>
          <a:p>
            <a:r>
              <a:rPr lang="en-GB" b="1" dirty="0" smtClean="0"/>
              <a:t>Period 5 – Activities (mornings only)</a:t>
            </a:r>
            <a:endParaRPr lang="en-GB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06309" y="1073724"/>
            <a:ext cx="84995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2925" indent="-542925" algn="l">
              <a:lnSpc>
                <a:spcPct val="120000"/>
              </a:lnSpc>
              <a:buFont typeface="+mj-lt"/>
              <a:buAutoNum type="arabicPeriod"/>
            </a:pPr>
            <a:r>
              <a:rPr lang="en-GB" sz="2000" dirty="0" smtClean="0">
                <a:solidFill>
                  <a:schemeClr val="bg1"/>
                </a:solidFill>
                <a:latin typeface="+mn-lt"/>
              </a:rPr>
              <a:t>Today: Self-test </a:t>
            </a:r>
            <a:r>
              <a:rPr lang="en-GB" sz="2000" dirty="0" smtClean="0">
                <a:solidFill>
                  <a:schemeClr val="bg1"/>
                </a:solidFill>
                <a:latin typeface="+mn-lt"/>
                <a:sym typeface="Wingdings" pitchFamily="2" charset="2"/>
              </a:rPr>
              <a:t> Personal Development Plan</a:t>
            </a:r>
          </a:p>
          <a:p>
            <a:pPr marL="542925" indent="-542925" algn="l">
              <a:lnSpc>
                <a:spcPct val="120000"/>
              </a:lnSpc>
              <a:buFont typeface="+mj-lt"/>
              <a:buAutoNum type="arabicPeriod"/>
            </a:pPr>
            <a:r>
              <a:rPr lang="en-GB" sz="2000" dirty="0" smtClean="0">
                <a:solidFill>
                  <a:schemeClr val="bg1"/>
                </a:solidFill>
                <a:latin typeface="+mn-lt"/>
                <a:sym typeface="Wingdings" pitchFamily="2" charset="2"/>
              </a:rPr>
              <a:t>Tomorrow: Formation of teams  team contract</a:t>
            </a:r>
          </a:p>
          <a:p>
            <a:pPr marL="542925" indent="-542925" algn="l">
              <a:lnSpc>
                <a:spcPct val="120000"/>
              </a:lnSpc>
              <a:buFont typeface="+mj-lt"/>
              <a:buAutoNum type="arabicPeriod"/>
            </a:pPr>
            <a:r>
              <a:rPr lang="en-GB" sz="2000" dirty="0" smtClean="0">
                <a:solidFill>
                  <a:schemeClr val="bg1"/>
                </a:solidFill>
                <a:latin typeface="+mn-lt"/>
                <a:sym typeface="Wingdings" pitchFamily="2" charset="2"/>
              </a:rPr>
              <a:t>Module assignments; building blocks for appraisal report</a:t>
            </a:r>
          </a:p>
          <a:p>
            <a:pPr marL="542925" indent="-542925">
              <a:lnSpc>
                <a:spcPct val="120000"/>
              </a:lnSpc>
              <a:buFont typeface="+mj-lt"/>
              <a:buAutoNum type="arabicPeriod"/>
            </a:pPr>
            <a:r>
              <a:rPr lang="en-GB" sz="2000" dirty="0" smtClean="0">
                <a:solidFill>
                  <a:schemeClr val="bg1"/>
                </a:solidFill>
                <a:latin typeface="+mn-lt"/>
                <a:sym typeface="Wingdings" pitchFamily="2" charset="2"/>
              </a:rPr>
              <a:t>Wednesdays: </a:t>
            </a:r>
            <a:r>
              <a:rPr lang="en-GB" sz="2000" dirty="0">
                <a:solidFill>
                  <a:schemeClr val="bg1"/>
                </a:solidFill>
                <a:latin typeface="+mn-lt"/>
                <a:sym typeface="Wingdings" pitchFamily="2" charset="2"/>
              </a:rPr>
              <a:t>Feedback </a:t>
            </a:r>
            <a:r>
              <a:rPr lang="en-GB" sz="2000" dirty="0" smtClean="0">
                <a:solidFill>
                  <a:schemeClr val="bg1"/>
                </a:solidFill>
                <a:latin typeface="+mn-lt"/>
                <a:sym typeface="Wingdings" pitchFamily="2" charset="2"/>
              </a:rPr>
              <a:t>sessions 1-5 (free to choose) </a:t>
            </a:r>
          </a:p>
          <a:p>
            <a:pPr marL="542925" indent="-542925" algn="l">
              <a:lnSpc>
                <a:spcPct val="120000"/>
              </a:lnSpc>
              <a:buFont typeface="+mj-lt"/>
              <a:buAutoNum type="arabicPeriod"/>
            </a:pPr>
            <a:r>
              <a:rPr lang="en-GB" sz="2000" dirty="0" smtClean="0">
                <a:solidFill>
                  <a:schemeClr val="bg1"/>
                </a:solidFill>
                <a:latin typeface="+mn-lt"/>
                <a:sym typeface="Wingdings" pitchFamily="2" charset="2"/>
              </a:rPr>
              <a:t>Thursday: Discussion sessions A-F (6*10 students) </a:t>
            </a:r>
          </a:p>
          <a:p>
            <a:pPr marL="542925" indent="-542925">
              <a:lnSpc>
                <a:spcPct val="120000"/>
              </a:lnSpc>
              <a:buFont typeface="+mj-lt"/>
              <a:buAutoNum type="arabicPeriod"/>
            </a:pPr>
            <a:r>
              <a:rPr lang="en-GB" sz="2000" dirty="0">
                <a:solidFill>
                  <a:schemeClr val="bg1"/>
                </a:solidFill>
                <a:latin typeface="+mn-lt"/>
                <a:sym typeface="Wingdings" pitchFamily="2" charset="2"/>
              </a:rPr>
              <a:t>Working on </a:t>
            </a:r>
            <a:r>
              <a:rPr lang="en-GB" sz="2000" dirty="0" smtClean="0">
                <a:solidFill>
                  <a:schemeClr val="bg1"/>
                </a:solidFill>
                <a:latin typeface="+mn-lt"/>
                <a:sym typeface="Wingdings" pitchFamily="2" charset="2"/>
              </a:rPr>
              <a:t>Appraisal: agree with your own team</a:t>
            </a:r>
            <a:endParaRPr lang="en-GB" sz="2000" dirty="0">
              <a:solidFill>
                <a:schemeClr val="bg1"/>
              </a:solidFill>
              <a:latin typeface="+mn-lt"/>
              <a:sym typeface="Wingdings" pitchFamily="2" charset="2"/>
            </a:endParaRPr>
          </a:p>
          <a:p>
            <a:pPr marL="542925" indent="-542925" algn="l">
              <a:lnSpc>
                <a:spcPct val="120000"/>
              </a:lnSpc>
              <a:buFont typeface="+mj-lt"/>
              <a:buAutoNum type="arabicPeriod"/>
            </a:pPr>
            <a:r>
              <a:rPr lang="en-GB" sz="2000" dirty="0" smtClean="0">
                <a:solidFill>
                  <a:schemeClr val="bg1"/>
                </a:solidFill>
                <a:latin typeface="+mn-lt"/>
                <a:sym typeface="Wingdings" pitchFamily="2" charset="2"/>
              </a:rPr>
              <a:t>Team meeting with coach (on Monday morning)</a:t>
            </a:r>
          </a:p>
          <a:p>
            <a:pPr marL="542925" indent="-542925" algn="l">
              <a:lnSpc>
                <a:spcPct val="120000"/>
              </a:lnSpc>
              <a:buFont typeface="+mj-lt"/>
              <a:buAutoNum type="arabicPeriod"/>
            </a:pPr>
            <a:r>
              <a:rPr lang="en-GB" sz="2000" dirty="0" smtClean="0">
                <a:solidFill>
                  <a:schemeClr val="bg1"/>
                </a:solidFill>
                <a:latin typeface="+mn-lt"/>
                <a:sym typeface="Wingdings" pitchFamily="2" charset="2"/>
              </a:rPr>
              <a:t>Preparation of appraisal report, deadline: 23 April</a:t>
            </a:r>
          </a:p>
          <a:p>
            <a:pPr marL="542925" indent="-542925" algn="l">
              <a:lnSpc>
                <a:spcPct val="120000"/>
              </a:lnSpc>
              <a:buFont typeface="+mj-lt"/>
              <a:buAutoNum type="arabicPeriod"/>
            </a:pPr>
            <a:r>
              <a:rPr lang="en-GB" sz="2000" dirty="0" smtClean="0">
                <a:solidFill>
                  <a:schemeClr val="bg1"/>
                </a:solidFill>
                <a:latin typeface="+mn-lt"/>
                <a:sym typeface="Wingdings" pitchFamily="2" charset="2"/>
              </a:rPr>
              <a:t>2 May: Individual exam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90372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172642"/>
            <a:ext cx="8442796" cy="840125"/>
          </a:xfrm>
          <a:ln>
            <a:noFill/>
          </a:ln>
        </p:spPr>
        <p:txBody>
          <a:bodyPr/>
          <a:lstStyle/>
          <a:p>
            <a:r>
              <a:rPr lang="en-GB" b="1" dirty="0" smtClean="0"/>
              <a:t>Period 6 – Activities (whole day) </a:t>
            </a:r>
            <a:endParaRPr lang="en-GB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06308" y="1168641"/>
            <a:ext cx="84805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lnSpc>
                <a:spcPct val="120000"/>
              </a:lnSpc>
              <a:buFont typeface="+mj-lt"/>
              <a:buAutoNum type="arabicPeriod"/>
            </a:pPr>
            <a:r>
              <a:rPr lang="en-GB" sz="2000" dirty="0" smtClean="0">
                <a:solidFill>
                  <a:schemeClr val="bg1"/>
                </a:solidFill>
                <a:latin typeface="+mn-lt"/>
              </a:rPr>
              <a:t>Preparation and presentation of </a:t>
            </a: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Basic Plan poster</a:t>
            </a:r>
            <a:endParaRPr lang="en-GB" sz="2000" b="1" dirty="0" smtClean="0">
              <a:solidFill>
                <a:schemeClr val="bg1"/>
              </a:solidFill>
              <a:latin typeface="+mn-lt"/>
              <a:sym typeface="Wingdings" pitchFamily="2" charset="2"/>
            </a:endParaRPr>
          </a:p>
          <a:p>
            <a:pPr marL="457200" indent="-457200" algn="l">
              <a:lnSpc>
                <a:spcPct val="120000"/>
              </a:lnSpc>
              <a:buFont typeface="+mj-lt"/>
              <a:buAutoNum type="arabicPeriod"/>
            </a:pPr>
            <a:r>
              <a:rPr lang="en-GB" sz="2000" b="1" dirty="0" smtClean="0">
                <a:solidFill>
                  <a:schemeClr val="bg1"/>
                </a:solidFill>
                <a:latin typeface="+mn-lt"/>
                <a:sym typeface="Wingdings" pitchFamily="2" charset="2"/>
              </a:rPr>
              <a:t>Consultations</a:t>
            </a:r>
            <a:r>
              <a:rPr lang="en-GB" sz="2000" dirty="0" smtClean="0">
                <a:solidFill>
                  <a:schemeClr val="bg1"/>
                </a:solidFill>
                <a:latin typeface="+mn-lt"/>
                <a:sym typeface="Wingdings" pitchFamily="2" charset="2"/>
              </a:rPr>
              <a:t> with experts: Resource Persons and CTA’s</a:t>
            </a:r>
          </a:p>
          <a:p>
            <a:pPr marL="457200" indent="-457200" algn="l">
              <a:lnSpc>
                <a:spcPct val="120000"/>
              </a:lnSpc>
              <a:buFont typeface="+mj-lt"/>
              <a:buAutoNum type="arabicPeriod"/>
            </a:pPr>
            <a:r>
              <a:rPr lang="en-GB" sz="2000" b="1" dirty="0" smtClean="0">
                <a:solidFill>
                  <a:schemeClr val="bg1"/>
                </a:solidFill>
                <a:latin typeface="+mn-lt"/>
                <a:sym typeface="Wingdings" pitchFamily="2" charset="2"/>
              </a:rPr>
              <a:t>Design </a:t>
            </a:r>
            <a:r>
              <a:rPr lang="en-GB" sz="2000" dirty="0" smtClean="0">
                <a:solidFill>
                  <a:schemeClr val="bg1"/>
                </a:solidFill>
                <a:latin typeface="+mn-lt"/>
                <a:sym typeface="Wingdings" pitchFamily="2" charset="2"/>
              </a:rPr>
              <a:t>interventions</a:t>
            </a:r>
          </a:p>
          <a:p>
            <a:pPr marL="457200" indent="-457200" algn="l">
              <a:lnSpc>
                <a:spcPct val="120000"/>
              </a:lnSpc>
              <a:buFont typeface="+mj-lt"/>
              <a:buAutoNum type="arabicPeriod"/>
            </a:pPr>
            <a:r>
              <a:rPr lang="en-GB" sz="2000" dirty="0" smtClean="0">
                <a:solidFill>
                  <a:schemeClr val="bg1"/>
                </a:solidFill>
                <a:latin typeface="+mn-lt"/>
                <a:sym typeface="Wingdings" pitchFamily="2" charset="2"/>
              </a:rPr>
              <a:t>Preparation of </a:t>
            </a:r>
            <a:r>
              <a:rPr lang="en-GB" sz="2000" b="1" dirty="0" smtClean="0">
                <a:solidFill>
                  <a:schemeClr val="bg1"/>
                </a:solidFill>
                <a:latin typeface="+mn-lt"/>
                <a:sym typeface="Wingdings" pitchFamily="2" charset="2"/>
              </a:rPr>
              <a:t>Final report</a:t>
            </a:r>
            <a:r>
              <a:rPr lang="en-GB" sz="2000" dirty="0" smtClean="0">
                <a:solidFill>
                  <a:schemeClr val="bg1"/>
                </a:solidFill>
                <a:latin typeface="+mn-lt"/>
                <a:sym typeface="Wingdings" pitchFamily="2" charset="2"/>
              </a:rPr>
              <a:t>, deadline: 2 June</a:t>
            </a:r>
          </a:p>
          <a:p>
            <a:pPr marL="457200" indent="-457200" algn="l">
              <a:lnSpc>
                <a:spcPct val="120000"/>
              </a:lnSpc>
              <a:buFont typeface="+mj-lt"/>
              <a:buAutoNum type="arabicPeriod"/>
            </a:pPr>
            <a:r>
              <a:rPr lang="en-GB" sz="2000" dirty="0" smtClean="0">
                <a:solidFill>
                  <a:schemeClr val="bg1"/>
                </a:solidFill>
                <a:latin typeface="+mn-lt"/>
                <a:sym typeface="Wingdings" pitchFamily="2" charset="2"/>
              </a:rPr>
              <a:t>7 June: </a:t>
            </a:r>
            <a:r>
              <a:rPr lang="en-GB" sz="2000" b="1" dirty="0" smtClean="0">
                <a:solidFill>
                  <a:schemeClr val="bg1"/>
                </a:solidFill>
                <a:latin typeface="+mn-lt"/>
                <a:sym typeface="Wingdings" pitchFamily="2" charset="2"/>
              </a:rPr>
              <a:t>Presentation</a:t>
            </a:r>
            <a:r>
              <a:rPr lang="en-GB" sz="2000" dirty="0" smtClean="0">
                <a:solidFill>
                  <a:schemeClr val="bg1"/>
                </a:solidFill>
                <a:latin typeface="+mn-lt"/>
                <a:sym typeface="Wingdings" pitchFamily="2" charset="2"/>
              </a:rPr>
              <a:t> of final report</a:t>
            </a:r>
          </a:p>
          <a:p>
            <a:pPr marL="457200" indent="-457200" algn="l">
              <a:lnSpc>
                <a:spcPct val="120000"/>
              </a:lnSpc>
              <a:buFont typeface="+mj-lt"/>
              <a:buAutoNum type="arabicPeriod"/>
            </a:pPr>
            <a:r>
              <a:rPr lang="en-GB" sz="2000" dirty="0" smtClean="0">
                <a:solidFill>
                  <a:schemeClr val="bg1"/>
                </a:solidFill>
                <a:latin typeface="+mn-lt"/>
                <a:sym typeface="Wingdings" pitchFamily="2" charset="2"/>
              </a:rPr>
              <a:t>8-9 June: </a:t>
            </a:r>
            <a:r>
              <a:rPr lang="en-GB" sz="2000" b="1" dirty="0" smtClean="0">
                <a:solidFill>
                  <a:schemeClr val="bg1"/>
                </a:solidFill>
                <a:latin typeface="+mn-lt"/>
                <a:sym typeface="Wingdings" pitchFamily="2" charset="2"/>
              </a:rPr>
              <a:t>Individual exam </a:t>
            </a:r>
            <a:r>
              <a:rPr lang="en-GB" sz="2000" dirty="0" smtClean="0">
                <a:solidFill>
                  <a:schemeClr val="bg1"/>
                </a:solidFill>
                <a:latin typeface="+mn-lt"/>
                <a:sym typeface="Wingdings" pitchFamily="2" charset="2"/>
              </a:rPr>
              <a:t>during panel discussion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75727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172642"/>
            <a:ext cx="8442796" cy="791650"/>
          </a:xfrm>
          <a:ln>
            <a:noFill/>
          </a:ln>
        </p:spPr>
        <p:txBody>
          <a:bodyPr/>
          <a:lstStyle/>
          <a:p>
            <a:r>
              <a:rPr lang="en-GB" b="1" dirty="0" smtClean="0"/>
              <a:t>Issues you know from the books</a:t>
            </a:r>
            <a:endParaRPr lang="en-GB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32342" y="985623"/>
            <a:ext cx="8411658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120000"/>
              </a:lnSpc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  <a:latin typeface="+mn-lt"/>
              </a:rPr>
              <a:t>Design process</a:t>
            </a:r>
          </a:p>
          <a:p>
            <a:pPr marL="800100" lvl="1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  <a:latin typeface="+mn-lt"/>
              </a:rPr>
              <a:t>Drainage</a:t>
            </a:r>
          </a:p>
          <a:p>
            <a:pPr marL="1257300" lvl="2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  <a:latin typeface="+mn-lt"/>
              </a:rPr>
              <a:t>Water delivery at tertiary level</a:t>
            </a:r>
          </a:p>
          <a:p>
            <a:pPr marL="1714500" lvl="3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+mn-lt"/>
              </a:rPr>
              <a:t>Canal Design</a:t>
            </a:r>
          </a:p>
          <a:p>
            <a:pPr marL="2171700" lvl="4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+mn-lt"/>
              </a:rPr>
              <a:t>Canal Structures</a:t>
            </a:r>
          </a:p>
          <a:p>
            <a:pPr marL="2628900" lvl="5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  <a:latin typeface="+mn-lt"/>
              </a:rPr>
              <a:t>Discharge assessment</a:t>
            </a:r>
          </a:p>
          <a:p>
            <a:pPr marL="3086100" lvl="6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  <a:latin typeface="+mn-lt"/>
              </a:rPr>
              <a:t>Crop and vegetation management</a:t>
            </a:r>
          </a:p>
          <a:p>
            <a:pPr marL="3543300" lvl="7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  <a:latin typeface="+mn-lt"/>
              </a:rPr>
              <a:t>Erosion risk assessment</a:t>
            </a:r>
          </a:p>
          <a:p>
            <a:pPr marL="4000500" lvl="8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+mn-lt"/>
              </a:rPr>
              <a:t>Erosion </a:t>
            </a:r>
            <a:r>
              <a:rPr lang="en-GB" sz="2000" dirty="0" smtClean="0">
                <a:solidFill>
                  <a:schemeClr val="bg1"/>
                </a:solidFill>
                <a:latin typeface="+mn-lt"/>
              </a:rPr>
              <a:t>control</a:t>
            </a:r>
          </a:p>
          <a:p>
            <a:pPr marL="4000500" lvl="8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  <a:latin typeface="+mn-lt"/>
              </a:rPr>
              <a:t>Soil management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0112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172642"/>
            <a:ext cx="8442796" cy="791650"/>
          </a:xfrm>
          <a:ln>
            <a:noFill/>
          </a:ln>
        </p:spPr>
        <p:txBody>
          <a:bodyPr/>
          <a:lstStyle/>
          <a:p>
            <a:r>
              <a:rPr lang="en-GB" b="1" dirty="0" smtClean="0"/>
              <a:t>Team work</a:t>
            </a:r>
            <a:endParaRPr lang="en-GB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09469" y="1024461"/>
            <a:ext cx="61630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  <a:latin typeface="+mn-lt"/>
              </a:rPr>
              <a:t>Each team consist of max. 6 persons </a:t>
            </a:r>
          </a:p>
          <a:p>
            <a:pPr marL="34290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+mn-lt"/>
              </a:rPr>
              <a:t>Each team is supported by a coach</a:t>
            </a:r>
          </a:p>
          <a:p>
            <a:pPr marL="342900" indent="-342900" algn="l">
              <a:lnSpc>
                <a:spcPct val="120000"/>
              </a:lnSpc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  <a:latin typeface="+mn-lt"/>
              </a:rPr>
              <a:t>Assignments made </a:t>
            </a: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individually</a:t>
            </a:r>
            <a:r>
              <a:rPr lang="en-GB" sz="2000" dirty="0" smtClean="0">
                <a:solidFill>
                  <a:schemeClr val="bg1"/>
                </a:solidFill>
                <a:latin typeface="+mn-lt"/>
              </a:rPr>
              <a:t> (you can help each other!)</a:t>
            </a:r>
          </a:p>
          <a:p>
            <a:pPr marL="342900" indent="-342900" algn="l">
              <a:lnSpc>
                <a:spcPct val="120000"/>
              </a:lnSpc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  <a:latin typeface="+mn-lt"/>
              </a:rPr>
              <a:t>Team responsible for the quality of its work, but </a:t>
            </a: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workload can be divided</a:t>
            </a:r>
          </a:p>
          <a:p>
            <a:pPr marL="342900" indent="-342900" algn="l">
              <a:lnSpc>
                <a:spcPct val="120000"/>
              </a:lnSpc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  <a:latin typeface="+mn-lt"/>
              </a:rPr>
              <a:t>Each team member has to be able to </a:t>
            </a: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defend the work individually</a:t>
            </a:r>
            <a:endParaRPr lang="en-GB" sz="20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Picture 2" descr="Image result for free rid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460" y="3193774"/>
            <a:ext cx="1976277" cy="184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who starred in easy ri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462" y="137855"/>
            <a:ext cx="1976278" cy="296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711007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172642"/>
            <a:ext cx="8442796" cy="1353086"/>
          </a:xfrm>
          <a:ln>
            <a:noFill/>
          </a:ln>
        </p:spPr>
        <p:txBody>
          <a:bodyPr/>
          <a:lstStyle/>
          <a:p>
            <a:r>
              <a:rPr lang="en-GB" b="1" dirty="0" smtClean="0"/>
              <a:t>Differentiation on team products </a:t>
            </a:r>
            <a:br>
              <a:rPr lang="en-GB" b="1" dirty="0" smtClean="0"/>
            </a:br>
            <a:r>
              <a:rPr lang="en-GB" dirty="0" smtClean="0"/>
              <a:t>(60% of the final mark)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937668" y="1338860"/>
            <a:ext cx="302742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</a:rPr>
              <a:t>Individual grading of your group members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You will practice with help of your coach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</a:rPr>
              <a:t>The weighting will be done before the final mark is known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67" y="1338469"/>
            <a:ext cx="5812801" cy="3266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625277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mage result for martina groenemeij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" name="AutoShape 4" descr="Image result for martina groenemeij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361" y="134694"/>
            <a:ext cx="4507999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1616056" y="1088603"/>
            <a:ext cx="2727612" cy="1350001"/>
            <a:chOff x="2904370" y="3456760"/>
            <a:chExt cx="2161780" cy="1080000"/>
          </a:xfrm>
        </p:grpSpPr>
        <p:sp>
          <p:nvSpPr>
            <p:cNvPr id="19" name="Rectangle 18"/>
            <p:cNvSpPr/>
            <p:nvPr/>
          </p:nvSpPr>
          <p:spPr>
            <a:xfrm>
              <a:off x="2906150" y="3456760"/>
              <a:ext cx="2160000" cy="27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dirty="0">
                  <a:solidFill>
                    <a:schemeClr val="bg1">
                      <a:lumMod val="65000"/>
                    </a:schemeClr>
                  </a:solidFill>
                </a:rPr>
                <a:t>E-module </a:t>
              </a:r>
              <a:r>
                <a:rPr lang="en-GB" dirty="0" smtClean="0">
                  <a:solidFill>
                    <a:schemeClr val="bg1">
                      <a:lumMod val="65000"/>
                    </a:schemeClr>
                  </a:solidFill>
                </a:rPr>
                <a:t>2</a:t>
              </a:r>
              <a:endParaRPr lang="en-GB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906150" y="3726760"/>
              <a:ext cx="2160000" cy="27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dirty="0">
                  <a:solidFill>
                    <a:schemeClr val="bg1">
                      <a:lumMod val="65000"/>
                    </a:schemeClr>
                  </a:solidFill>
                </a:rPr>
                <a:t>E-module </a:t>
              </a:r>
              <a:r>
                <a:rPr lang="en-GB" dirty="0" smtClean="0">
                  <a:solidFill>
                    <a:schemeClr val="bg1">
                      <a:lumMod val="65000"/>
                    </a:schemeClr>
                  </a:solidFill>
                </a:rPr>
                <a:t>3</a:t>
              </a:r>
              <a:endParaRPr lang="en-GB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904370" y="3996760"/>
              <a:ext cx="2161780" cy="27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dirty="0">
                  <a:solidFill>
                    <a:schemeClr val="bg1">
                      <a:lumMod val="65000"/>
                    </a:schemeClr>
                  </a:solidFill>
                </a:rPr>
                <a:t>E-module </a:t>
              </a:r>
              <a:r>
                <a:rPr lang="en-GB" dirty="0" smtClean="0">
                  <a:solidFill>
                    <a:schemeClr val="bg1">
                      <a:lumMod val="65000"/>
                    </a:schemeClr>
                  </a:solidFill>
                </a:rPr>
                <a:t>4</a:t>
              </a:r>
              <a:endParaRPr lang="en-GB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906150" y="4266760"/>
              <a:ext cx="2160000" cy="27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dirty="0">
                  <a:solidFill>
                    <a:schemeClr val="bg1">
                      <a:lumMod val="65000"/>
                    </a:schemeClr>
                  </a:solidFill>
                </a:rPr>
                <a:t>E-module 5</a:t>
              </a:r>
            </a:p>
          </p:txBody>
        </p:sp>
      </p:grpSp>
      <p:sp>
        <p:nvSpPr>
          <p:cNvPr id="23" name="Rectangle 22"/>
          <p:cNvSpPr/>
          <p:nvPr/>
        </p:nvSpPr>
        <p:spPr>
          <a:xfrm rot="5400000">
            <a:off x="798305" y="1629338"/>
            <a:ext cx="1350001" cy="27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b="1" dirty="0" smtClean="0">
                <a:solidFill>
                  <a:schemeClr val="bg1">
                    <a:lumMod val="65000"/>
                  </a:schemeClr>
                </a:solidFill>
              </a:rPr>
              <a:t>Module 1</a:t>
            </a:r>
            <a:endParaRPr lang="en-GB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 rot="5400000">
            <a:off x="4090381" y="1629338"/>
            <a:ext cx="1350001" cy="27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b="1" dirty="0" smtClean="0">
                <a:solidFill>
                  <a:schemeClr val="bg1">
                    <a:lumMod val="65000"/>
                  </a:schemeClr>
                </a:solidFill>
              </a:rPr>
              <a:t>Exam</a:t>
            </a:r>
            <a:endParaRPr lang="en-GB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338305" y="3056994"/>
            <a:ext cx="5804114" cy="27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b="1" dirty="0">
                <a:solidFill>
                  <a:schemeClr val="accent6"/>
                </a:solidFill>
              </a:rPr>
              <a:t>Feedback </a:t>
            </a:r>
            <a:r>
              <a:rPr lang="en-GB" b="1" dirty="0" smtClean="0">
                <a:solidFill>
                  <a:schemeClr val="accent6"/>
                </a:solidFill>
              </a:rPr>
              <a:t>sessions</a:t>
            </a:r>
            <a:endParaRPr lang="en-GB" dirty="0">
              <a:solidFill>
                <a:schemeClr val="accent6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38304" y="2758479"/>
            <a:ext cx="5804115" cy="27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b="1" dirty="0" smtClean="0">
                <a:solidFill>
                  <a:srgbClr val="34B233"/>
                </a:solidFill>
              </a:rPr>
              <a:t>F</a:t>
            </a:r>
            <a:r>
              <a:rPr lang="en-GB" b="1" dirty="0" smtClean="0">
                <a:solidFill>
                  <a:schemeClr val="accent4"/>
                </a:solidFill>
              </a:rPr>
              <a:t>e</a:t>
            </a:r>
            <a:r>
              <a:rPr lang="en-GB" b="1" dirty="0" smtClean="0">
                <a:solidFill>
                  <a:srgbClr val="0070C0"/>
                </a:solidFill>
              </a:rPr>
              <a:t>e</a:t>
            </a:r>
            <a:r>
              <a:rPr lang="en-GB" b="1" dirty="0" smtClean="0">
                <a:solidFill>
                  <a:srgbClr val="7030A0"/>
                </a:solidFill>
              </a:rPr>
              <a:t>d</a:t>
            </a:r>
            <a:r>
              <a:rPr lang="en-GB" b="1" dirty="0" smtClean="0">
                <a:solidFill>
                  <a:srgbClr val="34B233"/>
                </a:solidFill>
              </a:rPr>
              <a:t>back </a:t>
            </a:r>
            <a:r>
              <a:rPr lang="en-GB" b="1" dirty="0" smtClean="0">
                <a:solidFill>
                  <a:srgbClr val="FF0000"/>
                </a:solidFill>
              </a:rPr>
              <a:t>F</a:t>
            </a:r>
            <a:r>
              <a:rPr lang="en-GB" b="1" dirty="0" smtClean="0">
                <a:solidFill>
                  <a:srgbClr val="34B233"/>
                </a:solidFill>
              </a:rPr>
              <a:t>r</a:t>
            </a:r>
            <a:r>
              <a:rPr lang="en-GB" b="1" dirty="0" smtClean="0">
                <a:solidFill>
                  <a:srgbClr val="FFC000"/>
                </a:solidFill>
              </a:rPr>
              <a:t>u</a:t>
            </a:r>
            <a:r>
              <a:rPr lang="en-GB" b="1" dirty="0" smtClean="0">
                <a:solidFill>
                  <a:srgbClr val="34B233"/>
                </a:solidFill>
              </a:rPr>
              <a:t>i</a:t>
            </a:r>
            <a:r>
              <a:rPr lang="en-GB" b="1" dirty="0" smtClean="0">
                <a:solidFill>
                  <a:srgbClr val="FFFF00"/>
                </a:solidFill>
              </a:rPr>
              <a:t>t</a:t>
            </a:r>
            <a:r>
              <a:rPr lang="en-GB" b="1" dirty="0" smtClean="0">
                <a:solidFill>
                  <a:srgbClr val="34B233"/>
                </a:solidFill>
              </a:rPr>
              <a:t>s</a:t>
            </a:r>
            <a:endParaRPr lang="en-GB" b="1" dirty="0">
              <a:solidFill>
                <a:srgbClr val="34B233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172036" y="1088604"/>
            <a:ext cx="2475234" cy="1350662"/>
            <a:chOff x="5923202" y="3186099"/>
            <a:chExt cx="2742057" cy="1350662"/>
          </a:xfrm>
        </p:grpSpPr>
        <p:sp>
          <p:nvSpPr>
            <p:cNvPr id="28" name="Rectangle 27"/>
            <p:cNvSpPr/>
            <p:nvPr/>
          </p:nvSpPr>
          <p:spPr>
            <a:xfrm>
              <a:off x="5923202" y="3186099"/>
              <a:ext cx="2742057" cy="135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GB" dirty="0" smtClean="0">
                  <a:solidFill>
                    <a:schemeClr val="bg1">
                      <a:lumMod val="65000"/>
                    </a:schemeClr>
                  </a:solidFill>
                </a:rPr>
                <a:t>Case study assignment </a:t>
              </a:r>
            </a:p>
          </p:txBody>
        </p:sp>
        <p:sp>
          <p:nvSpPr>
            <p:cNvPr id="29" name="Rectangle 28"/>
            <p:cNvSpPr/>
            <p:nvPr/>
          </p:nvSpPr>
          <p:spPr>
            <a:xfrm rot="5400000">
              <a:off x="7710622" y="3582124"/>
              <a:ext cx="1350001" cy="5592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400" b="1" dirty="0" smtClean="0">
                  <a:solidFill>
                    <a:schemeClr val="bg1">
                      <a:lumMod val="65000"/>
                    </a:schemeClr>
                  </a:solidFill>
                </a:rPr>
                <a:t>Presentation</a:t>
              </a:r>
            </a:p>
            <a:p>
              <a:pPr algn="ctr"/>
              <a:r>
                <a:rPr lang="en-GB" sz="1400" b="1" dirty="0" smtClean="0">
                  <a:solidFill>
                    <a:schemeClr val="bg1">
                      <a:lumMod val="65000"/>
                    </a:schemeClr>
                  </a:solidFill>
                </a:rPr>
                <a:t>&amp; Report</a:t>
              </a:r>
              <a:endParaRPr lang="en-GB" sz="1400" b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1338305" y="2460910"/>
            <a:ext cx="5804114" cy="27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Knowledge clips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89719" y="3554444"/>
            <a:ext cx="6995826" cy="78483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sz="2000" b="1" dirty="0" smtClean="0">
                <a:solidFill>
                  <a:schemeClr val="bg1"/>
                </a:solidFill>
                <a:latin typeface="Verdana" pitchFamily="34" charset="0"/>
              </a:rPr>
              <a:t>Students are re-directed from Blackboard to FF</a:t>
            </a:r>
          </a:p>
          <a:p>
            <a:pPr marL="285750" indent="-285750">
              <a:lnSpc>
                <a:spcPts val="1800"/>
              </a:lnSpc>
              <a:buFontTx/>
              <a:buChar char="-"/>
            </a:pPr>
            <a:r>
              <a:rPr lang="en-GB" sz="2000" b="1" dirty="0" smtClean="0">
                <a:solidFill>
                  <a:schemeClr val="bg1"/>
                </a:solidFill>
                <a:latin typeface="Verdana" pitchFamily="34" charset="0"/>
              </a:rPr>
              <a:t>Dialog</a:t>
            </a:r>
            <a:r>
              <a:rPr lang="en-GB" sz="2000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GB" sz="2000" dirty="0">
                <a:solidFill>
                  <a:schemeClr val="bg1"/>
                </a:solidFill>
                <a:latin typeface="Verdana" pitchFamily="34" charset="0"/>
              </a:rPr>
              <a:t>(basis for feedback </a:t>
            </a:r>
            <a:r>
              <a:rPr lang="en-GB" sz="2000" dirty="0" smtClean="0">
                <a:solidFill>
                  <a:schemeClr val="bg1"/>
                </a:solidFill>
                <a:latin typeface="Verdana" pitchFamily="34" charset="0"/>
              </a:rPr>
              <a:t>sessions)</a:t>
            </a:r>
          </a:p>
          <a:p>
            <a:pPr marL="285750" indent="-285750">
              <a:lnSpc>
                <a:spcPts val="1800"/>
              </a:lnSpc>
              <a:buFontTx/>
              <a:buChar char="-"/>
            </a:pPr>
            <a:r>
              <a:rPr lang="en-GB" sz="2000" b="1" dirty="0" smtClean="0">
                <a:solidFill>
                  <a:schemeClr val="bg1"/>
                </a:solidFill>
                <a:latin typeface="Verdana" pitchFamily="34" charset="0"/>
              </a:rPr>
              <a:t>Share</a:t>
            </a:r>
            <a:r>
              <a:rPr lang="en-GB" sz="2000" dirty="0" smtClean="0">
                <a:solidFill>
                  <a:schemeClr val="bg1"/>
                </a:solidFill>
                <a:latin typeface="Verdana" pitchFamily="34" charset="0"/>
              </a:rPr>
              <a:t> (movies and literature)</a:t>
            </a:r>
          </a:p>
        </p:txBody>
      </p:sp>
      <p:sp>
        <p:nvSpPr>
          <p:cNvPr id="34" name="Rectangle 33"/>
          <p:cNvSpPr/>
          <p:nvPr/>
        </p:nvSpPr>
        <p:spPr>
          <a:xfrm rot="5400000">
            <a:off x="512806" y="1628604"/>
            <a:ext cx="1350001" cy="27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b="1" dirty="0" smtClean="0">
                <a:solidFill>
                  <a:schemeClr val="bg1">
                    <a:lumMod val="65000"/>
                  </a:schemeClr>
                </a:solidFill>
              </a:rPr>
              <a:t>Self test</a:t>
            </a:r>
            <a:endParaRPr lang="en-GB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 rot="5400000">
            <a:off x="4362035" y="1629339"/>
            <a:ext cx="1350001" cy="27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b="1" dirty="0" smtClean="0">
                <a:solidFill>
                  <a:schemeClr val="bg1">
                    <a:lumMod val="65000"/>
                  </a:schemeClr>
                </a:solidFill>
              </a:rPr>
              <a:t>Poster</a:t>
            </a:r>
            <a:endParaRPr lang="en-GB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 rot="5400000">
            <a:off x="3812632" y="1628604"/>
            <a:ext cx="1350001" cy="27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600" b="1" dirty="0" smtClean="0">
                <a:solidFill>
                  <a:schemeClr val="bg1">
                    <a:lumMod val="65000"/>
                  </a:schemeClr>
                </a:solidFill>
              </a:rPr>
              <a:t>Appraisal</a:t>
            </a:r>
            <a:endParaRPr lang="en-GB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47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814"/>
            <a:ext cx="7276124" cy="4858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698"/>
          <a:stretch/>
        </p:blipFill>
        <p:spPr bwMode="auto">
          <a:xfrm>
            <a:off x="3638061" y="1300285"/>
            <a:ext cx="2004051" cy="2933700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164" y="406011"/>
            <a:ext cx="3861549" cy="4202803"/>
          </a:xfrm>
          <a:prstGeom prst="rect">
            <a:avLst/>
          </a:prstGeom>
          <a:noFill/>
          <a:ln w="38100">
            <a:solidFill>
              <a:srgbClr val="3F9C3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83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79165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58"/>
            <a:ext cx="9144001" cy="4820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883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79165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29" y="7317"/>
            <a:ext cx="9185924" cy="475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92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/>
          <p:cNvSpPr>
            <a:spLocks noGrp="1"/>
          </p:cNvSpPr>
          <p:nvPr>
            <p:ph type="body" sz="quarter" idx="17"/>
          </p:nvPr>
        </p:nvSpPr>
        <p:spPr>
          <a:xfrm>
            <a:off x="485776" y="2207419"/>
            <a:ext cx="2390774" cy="526983"/>
          </a:xfrm>
        </p:spPr>
        <p:txBody>
          <a:bodyPr/>
          <a:lstStyle/>
          <a:p>
            <a:r>
              <a:rPr lang="en-GB" sz="2800" dirty="0" smtClean="0"/>
              <a:t>Good luck!</a:t>
            </a:r>
            <a:endParaRPr lang="en-GB" sz="28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3" r="16583"/>
          <a:stretch>
            <a:fillRect/>
          </a:stretch>
        </p:blipFill>
        <p:spPr>
          <a:xfrm>
            <a:off x="5211029" y="1256692"/>
            <a:ext cx="3776784" cy="3776746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8343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5513" y="128877"/>
            <a:ext cx="7318487" cy="1682096"/>
            <a:chOff x="1259066" y="2782753"/>
            <a:chExt cx="5430727" cy="2157440"/>
          </a:xfrm>
        </p:grpSpPr>
        <p:sp>
          <p:nvSpPr>
            <p:cNvPr id="5" name="Rectangle 4"/>
            <p:cNvSpPr/>
            <p:nvPr/>
          </p:nvSpPr>
          <p:spPr>
            <a:xfrm>
              <a:off x="1613710" y="3137554"/>
              <a:ext cx="2527263" cy="4500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600" dirty="0">
                  <a:solidFill>
                    <a:schemeClr val="tx1"/>
                  </a:solidFill>
                </a:rPr>
                <a:t>E-module 2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622013" y="3587554"/>
              <a:ext cx="2518960" cy="450000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600" dirty="0">
                  <a:solidFill>
                    <a:schemeClr val="tx1"/>
                  </a:solidFill>
                </a:rPr>
                <a:t>E-module 3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622013" y="4037554"/>
              <a:ext cx="2518960" cy="450000"/>
            </a:xfrm>
            <a:prstGeom prst="rect">
              <a:avLst/>
            </a:prstGeom>
            <a:solidFill>
              <a:srgbClr val="3F9C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600" dirty="0">
                  <a:solidFill>
                    <a:schemeClr val="tx1"/>
                  </a:solidFill>
                </a:rPr>
                <a:t>E-module 4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1622013" y="4487554"/>
              <a:ext cx="2518960" cy="450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600" dirty="0">
                  <a:solidFill>
                    <a:schemeClr val="tx1"/>
                  </a:solidFill>
                </a:rPr>
                <a:t>E-module 5</a:t>
              </a:r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3374065" y="3902615"/>
              <a:ext cx="1800000" cy="26999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600" dirty="0">
                  <a:solidFill>
                    <a:schemeClr val="tx1"/>
                  </a:solidFill>
                </a:rPr>
                <a:t>Exam</a:t>
              </a: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4409063" y="3127351"/>
              <a:ext cx="2280730" cy="1811956"/>
              <a:chOff x="5065261" y="3186861"/>
              <a:chExt cx="2764521" cy="1359634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5065261" y="3196495"/>
                <a:ext cx="2751134" cy="1350000"/>
              </a:xfrm>
              <a:prstGeom prst="rect">
                <a:avLst/>
              </a:prstGeom>
              <a:solidFill>
                <a:srgbClr val="D5D2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GB" sz="1600" dirty="0" smtClean="0">
                    <a:solidFill>
                      <a:schemeClr val="tx1"/>
                    </a:solidFill>
                  </a:rPr>
                  <a:t>Design assignment </a:t>
                </a:r>
              </a:p>
              <a:p>
                <a:r>
                  <a:rPr lang="en-GB" sz="1600" dirty="0" smtClean="0">
                    <a:solidFill>
                      <a:schemeClr val="tx1"/>
                    </a:solidFill>
                  </a:rPr>
                  <a:t>(teams: 6 students)</a:t>
                </a:r>
                <a:endParaRPr lang="en-GB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 rot="5400000">
                <a:off x="6875145" y="3582225"/>
                <a:ext cx="1350001" cy="559273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1600" dirty="0">
                    <a:solidFill>
                      <a:schemeClr val="tx1"/>
                    </a:solidFill>
                  </a:rPr>
                  <a:t>Presentation</a:t>
                </a:r>
              </a:p>
              <a:p>
                <a:pPr algn="ctr"/>
                <a:r>
                  <a:rPr lang="en-GB" sz="1600" dirty="0">
                    <a:solidFill>
                      <a:schemeClr val="tx1"/>
                    </a:solidFill>
                  </a:rPr>
                  <a:t>&amp; Report</a:t>
                </a:r>
              </a:p>
            </p:txBody>
          </p:sp>
        </p:grpSp>
        <p:sp>
          <p:nvSpPr>
            <p:cNvPr id="20" name="Rectangle 19"/>
            <p:cNvSpPr/>
            <p:nvPr/>
          </p:nvSpPr>
          <p:spPr>
            <a:xfrm>
              <a:off x="4139065" y="2782753"/>
              <a:ext cx="2550727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600" dirty="0">
                  <a:solidFill>
                    <a:schemeClr val="tx1"/>
                  </a:solidFill>
                </a:rPr>
                <a:t>5</a:t>
              </a:r>
              <a:r>
                <a:rPr lang="en-GB" sz="1600" dirty="0" smtClean="0">
                  <a:solidFill>
                    <a:schemeClr val="tx1"/>
                  </a:solidFill>
                </a:rPr>
                <a:t> weeks</a:t>
              </a:r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 rot="5400000">
              <a:off x="542013" y="3860193"/>
              <a:ext cx="1800000" cy="360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600" dirty="0">
                  <a:solidFill>
                    <a:schemeClr val="tx1"/>
                  </a:solidFill>
                </a:rPr>
                <a:t>E-module 1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259066" y="2782753"/>
              <a:ext cx="3149998" cy="36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600" dirty="0" smtClean="0">
                  <a:solidFill>
                    <a:schemeClr val="tx1"/>
                  </a:solidFill>
                </a:rPr>
                <a:t>7 weeks</a:t>
              </a:r>
              <a:endParaRPr lang="en-GB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0" y="145686"/>
            <a:ext cx="18255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000" b="1" dirty="0" smtClean="0">
                <a:solidFill>
                  <a:schemeClr val="bg1"/>
                </a:solidFill>
                <a:latin typeface="+mj-lt"/>
              </a:rPr>
              <a:t>Course plan</a:t>
            </a:r>
            <a:endParaRPr lang="en-GB" sz="3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TextBox 22"/>
          <p:cNvSpPr txBox="1">
            <a:spLocks noChangeAspect="1"/>
          </p:cNvSpPr>
          <p:nvPr/>
        </p:nvSpPr>
        <p:spPr>
          <a:xfrm>
            <a:off x="1829485" y="1843891"/>
            <a:ext cx="4240989" cy="1477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sz="1400" b="1" dirty="0" smtClean="0">
                <a:latin typeface="Verdana" pitchFamily="34" charset="0"/>
              </a:rPr>
              <a:t>BASIC KNOWLEDGE:</a:t>
            </a:r>
          </a:p>
          <a:p>
            <a:pPr marL="342900" indent="-342900">
              <a:lnSpc>
                <a:spcPts val="1800"/>
              </a:lnSpc>
              <a:buFont typeface="+mj-lt"/>
              <a:buAutoNum type="arabicPeriod"/>
            </a:pPr>
            <a:r>
              <a:rPr lang="en-GB" sz="1400" dirty="0" smtClean="0">
                <a:latin typeface="Verdana" pitchFamily="34" charset="0"/>
              </a:rPr>
              <a:t>Orientation &amp; identification</a:t>
            </a:r>
          </a:p>
          <a:p>
            <a:pPr marL="342900" indent="-342900">
              <a:lnSpc>
                <a:spcPts val="1800"/>
              </a:lnSpc>
              <a:buFont typeface="+mj-lt"/>
              <a:buAutoNum type="arabicPeriod"/>
            </a:pPr>
            <a:r>
              <a:rPr lang="en-GB" sz="1400" dirty="0" smtClean="0">
                <a:latin typeface="Verdana" pitchFamily="34" charset="0"/>
              </a:rPr>
              <a:t>Climate &amp; hydrology</a:t>
            </a:r>
          </a:p>
          <a:p>
            <a:pPr marL="342900" indent="-342900">
              <a:lnSpc>
                <a:spcPts val="1800"/>
              </a:lnSpc>
              <a:buFont typeface="+mj-lt"/>
              <a:buAutoNum type="arabicPeriod"/>
            </a:pPr>
            <a:r>
              <a:rPr lang="en-GB" sz="1400" dirty="0" smtClean="0">
                <a:latin typeface="Verdana" pitchFamily="34" charset="0"/>
              </a:rPr>
              <a:t>Agricultural water management</a:t>
            </a:r>
          </a:p>
          <a:p>
            <a:pPr marL="342900" indent="-342900">
              <a:lnSpc>
                <a:spcPts val="1800"/>
              </a:lnSpc>
              <a:buFont typeface="+mj-lt"/>
              <a:buAutoNum type="arabicPeriod"/>
            </a:pPr>
            <a:r>
              <a:rPr lang="en-GB" sz="1400" dirty="0" smtClean="0">
                <a:latin typeface="Verdana" pitchFamily="34" charset="0"/>
              </a:rPr>
              <a:t>Irrigation &amp; the water system</a:t>
            </a:r>
          </a:p>
          <a:p>
            <a:pPr marL="342900" indent="-342900">
              <a:lnSpc>
                <a:spcPts val="1800"/>
              </a:lnSpc>
              <a:buFont typeface="+mj-lt"/>
              <a:buAutoNum type="arabicPeriod"/>
            </a:pPr>
            <a:r>
              <a:rPr lang="en-GB" sz="1400" dirty="0" smtClean="0">
                <a:latin typeface="Verdana" pitchFamily="34" charset="0"/>
              </a:rPr>
              <a:t>Erosion risk assessment</a:t>
            </a:r>
            <a:endParaRPr lang="en-GB" sz="1400" dirty="0">
              <a:latin typeface="Verdana" pitchFamily="34" charset="0"/>
            </a:endParaRPr>
          </a:p>
        </p:txBody>
      </p:sp>
      <p:sp>
        <p:nvSpPr>
          <p:cNvPr id="37" name="TextBox 36"/>
          <p:cNvSpPr txBox="1">
            <a:spLocks noChangeAspect="1"/>
          </p:cNvSpPr>
          <p:nvPr/>
        </p:nvSpPr>
        <p:spPr>
          <a:xfrm>
            <a:off x="1825513" y="3373670"/>
            <a:ext cx="4244959" cy="1708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sz="1400" b="1" dirty="0" smtClean="0">
                <a:latin typeface="Verdana" pitchFamily="34" charset="0"/>
              </a:rPr>
              <a:t>PERSPECTIVES FOR DEVELOPMENT</a:t>
            </a:r>
          </a:p>
          <a:p>
            <a:pPr marL="342900" indent="-342900">
              <a:lnSpc>
                <a:spcPts val="1800"/>
              </a:lnSpc>
              <a:buFont typeface="+mj-lt"/>
              <a:buAutoNum type="alphaUcPeriod"/>
            </a:pPr>
            <a:r>
              <a:rPr lang="en-GB" sz="1400" dirty="0" smtClean="0">
                <a:latin typeface="Verdana" pitchFamily="34" charset="0"/>
              </a:rPr>
              <a:t>Climate change</a:t>
            </a:r>
          </a:p>
          <a:p>
            <a:pPr marL="342900" indent="-342900">
              <a:lnSpc>
                <a:spcPts val="1800"/>
              </a:lnSpc>
              <a:buFont typeface="+mj-lt"/>
              <a:buAutoNum type="alphaUcPeriod"/>
            </a:pPr>
            <a:r>
              <a:rPr lang="en-GB" sz="1400" dirty="0" smtClean="0">
                <a:latin typeface="Verdana" pitchFamily="34" charset="0"/>
              </a:rPr>
              <a:t>Population Growth</a:t>
            </a:r>
          </a:p>
          <a:p>
            <a:pPr marL="342900" indent="-342900">
              <a:lnSpc>
                <a:spcPts val="1800"/>
              </a:lnSpc>
              <a:buFont typeface="+mj-lt"/>
              <a:buAutoNum type="alphaUcPeriod"/>
            </a:pPr>
            <a:r>
              <a:rPr lang="en-GB" sz="1400" dirty="0" smtClean="0">
                <a:latin typeface="Verdana" pitchFamily="34" charset="0"/>
              </a:rPr>
              <a:t>Urbanization</a:t>
            </a:r>
          </a:p>
          <a:p>
            <a:pPr marL="342900" indent="-342900">
              <a:lnSpc>
                <a:spcPts val="1800"/>
              </a:lnSpc>
              <a:buFont typeface="+mj-lt"/>
              <a:buAutoNum type="alphaUcPeriod"/>
            </a:pPr>
            <a:r>
              <a:rPr lang="en-GB" sz="1400" dirty="0" smtClean="0">
                <a:latin typeface="Verdana" pitchFamily="34" charset="0"/>
              </a:rPr>
              <a:t>Globalization &amp; Trade</a:t>
            </a:r>
          </a:p>
          <a:p>
            <a:pPr marL="342900" indent="-342900">
              <a:lnSpc>
                <a:spcPts val="1800"/>
              </a:lnSpc>
              <a:buFont typeface="+mj-lt"/>
              <a:buAutoNum type="alphaUcPeriod"/>
            </a:pPr>
            <a:r>
              <a:rPr lang="en-GB" sz="1400" dirty="0" smtClean="0">
                <a:latin typeface="Verdana" pitchFamily="34" charset="0"/>
              </a:rPr>
              <a:t>Food production</a:t>
            </a:r>
          </a:p>
          <a:p>
            <a:pPr marL="342900" indent="-342900">
              <a:lnSpc>
                <a:spcPts val="1800"/>
              </a:lnSpc>
              <a:buFont typeface="+mj-lt"/>
              <a:buAutoNum type="alphaUcPeriod"/>
            </a:pPr>
            <a:r>
              <a:rPr lang="en-GB" sz="1400" dirty="0" smtClean="0">
                <a:latin typeface="Verdana" pitchFamily="34" charset="0"/>
              </a:rPr>
              <a:t>Reduce, reuse, recycle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508" y="1843891"/>
            <a:ext cx="2865609" cy="1477328"/>
          </a:xfrm>
          <a:prstGeom prst="rect">
            <a:avLst/>
          </a:prstGeom>
        </p:spPr>
      </p:pic>
      <p:pic>
        <p:nvPicPr>
          <p:cNvPr id="1026" name="Picture 2" descr="F:\Visit RRC 2016 - WRM21312\Day 3 Wednesday 19 OCT MW Camera\DSCN026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31" b="15964"/>
          <a:stretch/>
        </p:blipFill>
        <p:spPr bwMode="auto">
          <a:xfrm>
            <a:off x="6267194" y="3475047"/>
            <a:ext cx="2876806" cy="1505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>
            <a:spLocks noChangeAspect="1"/>
          </p:cNvSpPr>
          <p:nvPr/>
        </p:nvSpPr>
        <p:spPr>
          <a:xfrm>
            <a:off x="6198501" y="1843891"/>
            <a:ext cx="2857084" cy="14773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endParaRPr lang="en-GB" sz="1400" dirty="0">
              <a:latin typeface="Verdana" pitchFamily="34" charset="0"/>
            </a:endParaRPr>
          </a:p>
          <a:p>
            <a:pPr algn="ctr">
              <a:lnSpc>
                <a:spcPts val="1800"/>
              </a:lnSpc>
            </a:pPr>
            <a:endParaRPr lang="en-GB" sz="1400" dirty="0" smtClean="0">
              <a:latin typeface="Verdana" pitchFamily="34" charset="0"/>
            </a:endParaRPr>
          </a:p>
          <a:p>
            <a:pPr algn="ctr">
              <a:lnSpc>
                <a:spcPts val="1800"/>
              </a:lnSpc>
            </a:pPr>
            <a:r>
              <a:rPr lang="en-GB" sz="1400" b="1" dirty="0" smtClean="0">
                <a:latin typeface="Verdana" pitchFamily="34" charset="0"/>
              </a:rPr>
              <a:t>YOU DO ALL</a:t>
            </a:r>
          </a:p>
          <a:p>
            <a:pPr algn="ctr">
              <a:lnSpc>
                <a:spcPts val="1800"/>
              </a:lnSpc>
            </a:pPr>
            <a:r>
              <a:rPr lang="en-GB" sz="1400" dirty="0" smtClean="0">
                <a:latin typeface="Verdana" pitchFamily="34" charset="0"/>
              </a:rPr>
              <a:t>(1,2,3,4 </a:t>
            </a:r>
            <a:r>
              <a:rPr lang="en-GB" sz="1400" b="1" dirty="0" smtClean="0">
                <a:latin typeface="Verdana" pitchFamily="34" charset="0"/>
              </a:rPr>
              <a:t>and</a:t>
            </a:r>
            <a:r>
              <a:rPr lang="en-GB" sz="1400" dirty="0" smtClean="0">
                <a:latin typeface="Verdana" pitchFamily="34" charset="0"/>
              </a:rPr>
              <a:t> 5)</a:t>
            </a:r>
          </a:p>
          <a:p>
            <a:pPr algn="ctr">
              <a:lnSpc>
                <a:spcPts val="1800"/>
              </a:lnSpc>
            </a:pPr>
            <a:endParaRPr lang="en-GB" sz="1400" dirty="0" smtClean="0">
              <a:latin typeface="Verdana" pitchFamily="34" charset="0"/>
            </a:endParaRPr>
          </a:p>
          <a:p>
            <a:pPr algn="ctr">
              <a:lnSpc>
                <a:spcPts val="1800"/>
              </a:lnSpc>
            </a:pPr>
            <a:endParaRPr lang="en-GB" sz="1400" dirty="0">
              <a:latin typeface="Verdana" pitchFamily="34" charset="0"/>
            </a:endParaRPr>
          </a:p>
        </p:txBody>
      </p:sp>
      <p:sp>
        <p:nvSpPr>
          <p:cNvPr id="25" name="TextBox 24"/>
          <p:cNvSpPr txBox="1">
            <a:spLocks noChangeAspect="1"/>
          </p:cNvSpPr>
          <p:nvPr/>
        </p:nvSpPr>
        <p:spPr>
          <a:xfrm>
            <a:off x="6198501" y="3373670"/>
            <a:ext cx="2857084" cy="17081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endParaRPr lang="en-GB" sz="1400" b="1" dirty="0" smtClean="0">
              <a:latin typeface="Verdana" pitchFamily="34" charset="0"/>
            </a:endParaRPr>
          </a:p>
          <a:p>
            <a:pPr algn="ctr">
              <a:lnSpc>
                <a:spcPts val="1800"/>
              </a:lnSpc>
            </a:pPr>
            <a:endParaRPr lang="en-GB" sz="1400" b="1" dirty="0" smtClean="0">
              <a:latin typeface="Verdana" pitchFamily="34" charset="0"/>
            </a:endParaRPr>
          </a:p>
          <a:p>
            <a:pPr algn="ctr">
              <a:lnSpc>
                <a:spcPts val="1800"/>
              </a:lnSpc>
            </a:pPr>
            <a:r>
              <a:rPr lang="en-GB" sz="1400" b="1" dirty="0" smtClean="0">
                <a:latin typeface="Verdana" pitchFamily="34" charset="0"/>
              </a:rPr>
              <a:t>YOU PICK ONE</a:t>
            </a:r>
          </a:p>
          <a:p>
            <a:pPr algn="ctr">
              <a:lnSpc>
                <a:spcPts val="1800"/>
              </a:lnSpc>
            </a:pPr>
            <a:r>
              <a:rPr lang="en-GB" sz="1400" dirty="0" smtClean="0">
                <a:latin typeface="Verdana" pitchFamily="34" charset="0"/>
              </a:rPr>
              <a:t>(A,B,C,D,E </a:t>
            </a:r>
            <a:r>
              <a:rPr lang="en-GB" sz="1400" b="1" dirty="0" smtClean="0">
                <a:latin typeface="Verdana" pitchFamily="34" charset="0"/>
              </a:rPr>
              <a:t>or</a:t>
            </a:r>
            <a:r>
              <a:rPr lang="en-GB" sz="1400" dirty="0" smtClean="0">
                <a:latin typeface="Verdana" pitchFamily="34" charset="0"/>
              </a:rPr>
              <a:t> F)</a:t>
            </a:r>
            <a:endParaRPr lang="en-GB" sz="1400" dirty="0">
              <a:latin typeface="Verdana" pitchFamily="34" charset="0"/>
            </a:endParaRPr>
          </a:p>
          <a:p>
            <a:pPr>
              <a:lnSpc>
                <a:spcPts val="1800"/>
              </a:lnSpc>
            </a:pPr>
            <a:endParaRPr lang="en-GB" sz="1400" dirty="0">
              <a:latin typeface="Verdana" pitchFamily="34" charset="0"/>
            </a:endParaRPr>
          </a:p>
          <a:p>
            <a:pPr>
              <a:lnSpc>
                <a:spcPts val="1800"/>
              </a:lnSpc>
            </a:pPr>
            <a:endParaRPr lang="en-GB" sz="1400" dirty="0" smtClean="0">
              <a:latin typeface="Verdana" pitchFamily="34" charset="0"/>
            </a:endParaRPr>
          </a:p>
          <a:p>
            <a:pPr>
              <a:lnSpc>
                <a:spcPts val="1800"/>
              </a:lnSpc>
            </a:pPr>
            <a:endParaRPr lang="en-GB" sz="14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170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7" grpId="0" animBg="1"/>
      <p:bldP spid="24" grpId="0" animBg="1"/>
      <p:bldP spid="2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5101"/>
            <a:ext cx="8229600" cy="840125"/>
          </a:xfrm>
          <a:ln>
            <a:noFill/>
          </a:ln>
        </p:spPr>
        <p:txBody>
          <a:bodyPr/>
          <a:lstStyle/>
          <a:p>
            <a:r>
              <a:rPr lang="en-GB" b="1" dirty="0" smtClean="0"/>
              <a:t>Program of today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736" y="1216616"/>
            <a:ext cx="8521188" cy="2897227"/>
          </a:xfrm>
        </p:spPr>
        <p:txBody>
          <a:bodyPr/>
          <a:lstStyle/>
          <a:p>
            <a:pPr marL="361950" indent="-361950">
              <a:lnSpc>
                <a:spcPct val="150000"/>
              </a:lnSpc>
            </a:pPr>
            <a:r>
              <a:rPr lang="en-GB" sz="2000" dirty="0" smtClean="0"/>
              <a:t>Introduction to the course</a:t>
            </a:r>
          </a:p>
          <a:p>
            <a:pPr marL="361950" indent="-361950">
              <a:lnSpc>
                <a:spcPct val="150000"/>
              </a:lnSpc>
            </a:pPr>
            <a:r>
              <a:rPr lang="en-GB" sz="2000" dirty="0" smtClean="0"/>
              <a:t>Self-test</a:t>
            </a:r>
          </a:p>
          <a:p>
            <a:pPr marL="361950" indent="-361950">
              <a:lnSpc>
                <a:spcPct val="150000"/>
              </a:lnSpc>
            </a:pPr>
            <a:r>
              <a:rPr lang="en-GB" sz="2000" dirty="0" smtClean="0"/>
              <a:t>Reading: Course guide; Letter Ms. Bwana; Reports and Assessments; PDP</a:t>
            </a:r>
          </a:p>
          <a:p>
            <a:pPr marL="361950" indent="-361950">
              <a:lnSpc>
                <a:spcPct val="150000"/>
              </a:lnSpc>
            </a:pPr>
            <a:r>
              <a:rPr lang="en-GB" sz="2000" dirty="0" smtClean="0"/>
              <a:t>Perspectives A-F: pick your preferred perspective (tomorrow you can decide)</a:t>
            </a:r>
          </a:p>
          <a:p>
            <a:pPr marL="0" indent="0">
              <a:buNone/>
            </a:pPr>
            <a:endParaRPr lang="en-GB" sz="20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58530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394" y="286719"/>
            <a:ext cx="8442796" cy="663120"/>
          </a:xfrm>
          <a:ln>
            <a:noFill/>
          </a:ln>
        </p:spPr>
        <p:txBody>
          <a:bodyPr/>
          <a:lstStyle/>
          <a:p>
            <a:r>
              <a:rPr lang="en-GB" b="1" dirty="0" smtClean="0"/>
              <a:t>Perspectives</a:t>
            </a: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528" y="1118506"/>
            <a:ext cx="5045994" cy="39433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8" r="25738"/>
          <a:stretch/>
        </p:blipFill>
        <p:spPr>
          <a:xfrm>
            <a:off x="367394" y="1118506"/>
            <a:ext cx="3348790" cy="3943351"/>
          </a:xfrm>
          <a:prstGeom prst="rect">
            <a:avLst/>
          </a:prstGeom>
        </p:spPr>
      </p:pic>
      <p:pic>
        <p:nvPicPr>
          <p:cNvPr id="1027" name="Picture 3" descr="D:\SURFDRIVE\Documents\EDUCATION\COURSES\WRM21312\innovation2016-17\module 4\Perspective icons\Climate chang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371" y="-19801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SURFDRIVE\Documents\EDUCATION\COURSES\WRM21312\innovation2016-17\module 4\Perspective icons\Closing cycle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143" y="38506"/>
            <a:ext cx="1116223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SURFDRIVE\Documents\EDUCATION\COURSES\WRM21312\innovation2016-17\module 4\Perspective icons\Foo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188" y="14014"/>
            <a:ext cx="1225843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SURFDRIVE\Documents\EDUCATION\COURSES\WRM21312\innovation2016-17\module 4\Perspective icons\Trad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322" y="14014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:\SURFDRIVE\Documents\EDUCATION\COURSES\WRM21312\innovation2016-17\module 4\Perspective icons\Urbanization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406" y="14014"/>
            <a:ext cx="510588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D:\SURFDRIVE\Documents\EDUCATION\COURSES\WRM21312\innovation2016-17\module 4\Perspective icons\Population growth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371" y="-19801"/>
            <a:ext cx="829772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38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5513" y="128877"/>
            <a:ext cx="7318487" cy="1682096"/>
            <a:chOff x="1259066" y="2782753"/>
            <a:chExt cx="5430727" cy="2157440"/>
          </a:xfrm>
        </p:grpSpPr>
        <p:sp>
          <p:nvSpPr>
            <p:cNvPr id="5" name="Rectangle 4"/>
            <p:cNvSpPr/>
            <p:nvPr/>
          </p:nvSpPr>
          <p:spPr>
            <a:xfrm>
              <a:off x="1613710" y="3137554"/>
              <a:ext cx="2527263" cy="4500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600" dirty="0">
                  <a:solidFill>
                    <a:schemeClr val="tx1"/>
                  </a:solidFill>
                </a:rPr>
                <a:t>E-module 2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622013" y="3587554"/>
              <a:ext cx="2518960" cy="450000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600" dirty="0">
                  <a:solidFill>
                    <a:schemeClr val="tx1"/>
                  </a:solidFill>
                </a:rPr>
                <a:t>E-module 3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622013" y="4037554"/>
              <a:ext cx="2518960" cy="450000"/>
            </a:xfrm>
            <a:prstGeom prst="rect">
              <a:avLst/>
            </a:prstGeom>
            <a:solidFill>
              <a:srgbClr val="3F9C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600" dirty="0">
                  <a:solidFill>
                    <a:schemeClr val="tx1"/>
                  </a:solidFill>
                </a:rPr>
                <a:t>E-module 4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1622013" y="4487554"/>
              <a:ext cx="2518960" cy="450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600" dirty="0">
                  <a:solidFill>
                    <a:schemeClr val="tx1"/>
                  </a:solidFill>
                </a:rPr>
                <a:t>E-module 5</a:t>
              </a:r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3374065" y="3902615"/>
              <a:ext cx="1800000" cy="26999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600" dirty="0">
                  <a:solidFill>
                    <a:schemeClr val="tx1"/>
                  </a:solidFill>
                </a:rPr>
                <a:t>Exam</a:t>
              </a: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4409063" y="3127351"/>
              <a:ext cx="2280730" cy="1811956"/>
              <a:chOff x="5065261" y="3186861"/>
              <a:chExt cx="2764521" cy="1359634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5065261" y="3196495"/>
                <a:ext cx="2751134" cy="1350000"/>
              </a:xfrm>
              <a:prstGeom prst="rect">
                <a:avLst/>
              </a:prstGeom>
              <a:solidFill>
                <a:srgbClr val="D5D2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GB" sz="1600" dirty="0" smtClean="0">
                    <a:solidFill>
                      <a:schemeClr val="tx1"/>
                    </a:solidFill>
                  </a:rPr>
                  <a:t>Design assignment </a:t>
                </a:r>
              </a:p>
              <a:p>
                <a:r>
                  <a:rPr lang="en-GB" sz="1600" dirty="0" smtClean="0">
                    <a:solidFill>
                      <a:schemeClr val="tx1"/>
                    </a:solidFill>
                  </a:rPr>
                  <a:t>(teams: 6 students)</a:t>
                </a:r>
                <a:endParaRPr lang="en-GB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 rot="5400000">
                <a:off x="6875145" y="3582225"/>
                <a:ext cx="1350001" cy="559273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1600" dirty="0">
                    <a:solidFill>
                      <a:schemeClr val="tx1"/>
                    </a:solidFill>
                  </a:rPr>
                  <a:t>Presentation</a:t>
                </a:r>
              </a:p>
              <a:p>
                <a:pPr algn="ctr"/>
                <a:r>
                  <a:rPr lang="en-GB" sz="1600" dirty="0">
                    <a:solidFill>
                      <a:schemeClr val="tx1"/>
                    </a:solidFill>
                  </a:rPr>
                  <a:t>&amp; Report</a:t>
                </a:r>
              </a:p>
            </p:txBody>
          </p:sp>
        </p:grpSp>
        <p:sp>
          <p:nvSpPr>
            <p:cNvPr id="20" name="Rectangle 19"/>
            <p:cNvSpPr/>
            <p:nvPr/>
          </p:nvSpPr>
          <p:spPr>
            <a:xfrm>
              <a:off x="4139065" y="2782753"/>
              <a:ext cx="2550727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600" dirty="0">
                  <a:solidFill>
                    <a:schemeClr val="tx1"/>
                  </a:solidFill>
                </a:rPr>
                <a:t>5</a:t>
              </a:r>
              <a:r>
                <a:rPr lang="en-GB" sz="1600" dirty="0" smtClean="0">
                  <a:solidFill>
                    <a:schemeClr val="tx1"/>
                  </a:solidFill>
                </a:rPr>
                <a:t> weeks</a:t>
              </a:r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 rot="5400000">
              <a:off x="542013" y="3860193"/>
              <a:ext cx="1800000" cy="360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600" dirty="0">
                  <a:solidFill>
                    <a:schemeClr val="tx1"/>
                  </a:solidFill>
                </a:rPr>
                <a:t>E-module 1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259066" y="2782753"/>
              <a:ext cx="3149998" cy="36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600" dirty="0" smtClean="0">
                  <a:solidFill>
                    <a:schemeClr val="tx1"/>
                  </a:solidFill>
                </a:rPr>
                <a:t>7 weeks</a:t>
              </a:r>
              <a:endParaRPr lang="en-GB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0" y="145686"/>
            <a:ext cx="18255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000" b="1" dirty="0" smtClean="0">
                <a:solidFill>
                  <a:schemeClr val="bg1"/>
                </a:solidFill>
                <a:latin typeface="+mj-lt"/>
              </a:rPr>
              <a:t>Course plan</a:t>
            </a:r>
            <a:endParaRPr lang="en-GB" sz="3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TextBox 22"/>
          <p:cNvSpPr txBox="1">
            <a:spLocks noChangeAspect="1"/>
          </p:cNvSpPr>
          <p:nvPr/>
        </p:nvSpPr>
        <p:spPr>
          <a:xfrm>
            <a:off x="1829485" y="1843891"/>
            <a:ext cx="4240989" cy="1477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sz="1400" b="1" dirty="0" smtClean="0">
                <a:latin typeface="Verdana" pitchFamily="34" charset="0"/>
              </a:rPr>
              <a:t>BASIC KNOWLEDGE:</a:t>
            </a:r>
          </a:p>
          <a:p>
            <a:pPr marL="342900" indent="-342900">
              <a:lnSpc>
                <a:spcPts val="1800"/>
              </a:lnSpc>
              <a:buFont typeface="+mj-lt"/>
              <a:buAutoNum type="arabicPeriod"/>
            </a:pPr>
            <a:r>
              <a:rPr lang="en-GB" sz="1400" dirty="0" smtClean="0">
                <a:latin typeface="Verdana" pitchFamily="34" charset="0"/>
              </a:rPr>
              <a:t>Orientation &amp; identification</a:t>
            </a:r>
          </a:p>
          <a:p>
            <a:pPr marL="342900" indent="-342900">
              <a:lnSpc>
                <a:spcPts val="1800"/>
              </a:lnSpc>
              <a:buFont typeface="+mj-lt"/>
              <a:buAutoNum type="arabicPeriod"/>
            </a:pPr>
            <a:r>
              <a:rPr lang="en-GB" sz="1400" dirty="0" smtClean="0">
                <a:latin typeface="Verdana" pitchFamily="34" charset="0"/>
              </a:rPr>
              <a:t>Climate &amp; hydrology</a:t>
            </a:r>
          </a:p>
          <a:p>
            <a:pPr marL="342900" indent="-342900">
              <a:lnSpc>
                <a:spcPts val="1800"/>
              </a:lnSpc>
              <a:buFont typeface="+mj-lt"/>
              <a:buAutoNum type="arabicPeriod"/>
            </a:pPr>
            <a:r>
              <a:rPr lang="en-GB" sz="1400" dirty="0" smtClean="0">
                <a:latin typeface="Verdana" pitchFamily="34" charset="0"/>
              </a:rPr>
              <a:t>Agricultural water management</a:t>
            </a:r>
          </a:p>
          <a:p>
            <a:pPr marL="342900" indent="-342900">
              <a:lnSpc>
                <a:spcPts val="1800"/>
              </a:lnSpc>
              <a:buFont typeface="+mj-lt"/>
              <a:buAutoNum type="arabicPeriod"/>
            </a:pPr>
            <a:r>
              <a:rPr lang="en-GB" sz="1400" dirty="0" smtClean="0">
                <a:latin typeface="Verdana" pitchFamily="34" charset="0"/>
              </a:rPr>
              <a:t>Irrigation &amp; the water system</a:t>
            </a:r>
          </a:p>
          <a:p>
            <a:pPr marL="342900" indent="-342900">
              <a:lnSpc>
                <a:spcPts val="1800"/>
              </a:lnSpc>
              <a:buFont typeface="+mj-lt"/>
              <a:buAutoNum type="arabicPeriod"/>
            </a:pPr>
            <a:r>
              <a:rPr lang="en-GB" sz="1400" dirty="0" smtClean="0">
                <a:latin typeface="Verdana" pitchFamily="34" charset="0"/>
              </a:rPr>
              <a:t>Erosion risk assessment</a:t>
            </a:r>
            <a:endParaRPr lang="en-GB" sz="1400" dirty="0">
              <a:latin typeface="Verdana" pitchFamily="34" charset="0"/>
            </a:endParaRPr>
          </a:p>
        </p:txBody>
      </p:sp>
      <p:sp>
        <p:nvSpPr>
          <p:cNvPr id="37" name="TextBox 36"/>
          <p:cNvSpPr txBox="1">
            <a:spLocks noChangeAspect="1"/>
          </p:cNvSpPr>
          <p:nvPr/>
        </p:nvSpPr>
        <p:spPr>
          <a:xfrm>
            <a:off x="1825513" y="3373670"/>
            <a:ext cx="4244959" cy="1708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sz="1400" b="1" dirty="0" smtClean="0">
                <a:latin typeface="Verdana" pitchFamily="34" charset="0"/>
              </a:rPr>
              <a:t>PERSPECTIVES FOR DEVELOPMENT</a:t>
            </a:r>
          </a:p>
          <a:p>
            <a:pPr marL="342900" indent="-342900">
              <a:lnSpc>
                <a:spcPts val="1800"/>
              </a:lnSpc>
              <a:buFont typeface="+mj-lt"/>
              <a:buAutoNum type="alphaUcPeriod"/>
            </a:pPr>
            <a:r>
              <a:rPr lang="en-GB" sz="1400" dirty="0" smtClean="0">
                <a:latin typeface="Verdana" pitchFamily="34" charset="0"/>
              </a:rPr>
              <a:t>Climate change</a:t>
            </a:r>
          </a:p>
          <a:p>
            <a:pPr marL="342900" indent="-342900">
              <a:lnSpc>
                <a:spcPts val="1800"/>
              </a:lnSpc>
              <a:buFont typeface="+mj-lt"/>
              <a:buAutoNum type="alphaUcPeriod"/>
            </a:pPr>
            <a:r>
              <a:rPr lang="en-GB" sz="1400" dirty="0" smtClean="0">
                <a:latin typeface="Verdana" pitchFamily="34" charset="0"/>
              </a:rPr>
              <a:t>Population Growth</a:t>
            </a:r>
          </a:p>
          <a:p>
            <a:pPr marL="342900" indent="-342900">
              <a:lnSpc>
                <a:spcPts val="1800"/>
              </a:lnSpc>
              <a:buFont typeface="+mj-lt"/>
              <a:buAutoNum type="alphaUcPeriod"/>
            </a:pPr>
            <a:r>
              <a:rPr lang="en-GB" sz="1400" dirty="0" smtClean="0">
                <a:latin typeface="Verdana" pitchFamily="34" charset="0"/>
              </a:rPr>
              <a:t>Urbanization</a:t>
            </a:r>
          </a:p>
          <a:p>
            <a:pPr marL="342900" indent="-342900">
              <a:lnSpc>
                <a:spcPts val="1800"/>
              </a:lnSpc>
              <a:buFont typeface="+mj-lt"/>
              <a:buAutoNum type="alphaUcPeriod"/>
            </a:pPr>
            <a:r>
              <a:rPr lang="en-GB" sz="1400" dirty="0" smtClean="0">
                <a:latin typeface="Verdana" pitchFamily="34" charset="0"/>
              </a:rPr>
              <a:t>Globalization &amp; Trade</a:t>
            </a:r>
          </a:p>
          <a:p>
            <a:pPr marL="342900" indent="-342900">
              <a:lnSpc>
                <a:spcPts val="1800"/>
              </a:lnSpc>
              <a:buFont typeface="+mj-lt"/>
              <a:buAutoNum type="alphaUcPeriod"/>
            </a:pPr>
            <a:r>
              <a:rPr lang="en-GB" sz="1400" dirty="0" smtClean="0">
                <a:latin typeface="Verdana" pitchFamily="34" charset="0"/>
              </a:rPr>
              <a:t>Food production</a:t>
            </a:r>
          </a:p>
          <a:p>
            <a:pPr marL="342900" indent="-342900">
              <a:lnSpc>
                <a:spcPts val="1800"/>
              </a:lnSpc>
              <a:buFont typeface="+mj-lt"/>
              <a:buAutoNum type="alphaUcPeriod"/>
            </a:pPr>
            <a:r>
              <a:rPr lang="en-GB" sz="1400" dirty="0" smtClean="0">
                <a:latin typeface="Verdana" pitchFamily="34" charset="0"/>
              </a:rPr>
              <a:t>Reduce, reuse, recycle</a:t>
            </a:r>
          </a:p>
        </p:txBody>
      </p:sp>
      <p:sp>
        <p:nvSpPr>
          <p:cNvPr id="24" name="TextBox 23"/>
          <p:cNvSpPr txBox="1">
            <a:spLocks noChangeAspect="1"/>
          </p:cNvSpPr>
          <p:nvPr/>
        </p:nvSpPr>
        <p:spPr>
          <a:xfrm>
            <a:off x="6198501" y="1843891"/>
            <a:ext cx="2857084" cy="14773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endParaRPr lang="en-GB" sz="1400" dirty="0">
              <a:latin typeface="Verdana" pitchFamily="34" charset="0"/>
            </a:endParaRPr>
          </a:p>
          <a:p>
            <a:pPr algn="ctr">
              <a:lnSpc>
                <a:spcPts val="1800"/>
              </a:lnSpc>
            </a:pPr>
            <a:endParaRPr lang="en-GB" sz="1400" dirty="0" smtClean="0">
              <a:latin typeface="Verdana" pitchFamily="34" charset="0"/>
            </a:endParaRPr>
          </a:p>
          <a:p>
            <a:pPr algn="ctr">
              <a:lnSpc>
                <a:spcPts val="1800"/>
              </a:lnSpc>
            </a:pPr>
            <a:r>
              <a:rPr lang="en-GB" sz="1400" b="1" dirty="0" smtClean="0">
                <a:latin typeface="Verdana" pitchFamily="34" charset="0"/>
              </a:rPr>
              <a:t>YOU DO ALL</a:t>
            </a:r>
          </a:p>
          <a:p>
            <a:pPr algn="ctr">
              <a:lnSpc>
                <a:spcPts val="1800"/>
              </a:lnSpc>
            </a:pPr>
            <a:r>
              <a:rPr lang="en-GB" sz="1400" dirty="0" smtClean="0">
                <a:latin typeface="Verdana" pitchFamily="34" charset="0"/>
              </a:rPr>
              <a:t>(1,2,3,4 </a:t>
            </a:r>
            <a:r>
              <a:rPr lang="en-GB" sz="1400" b="1" dirty="0" smtClean="0">
                <a:latin typeface="Verdana" pitchFamily="34" charset="0"/>
              </a:rPr>
              <a:t>and</a:t>
            </a:r>
            <a:r>
              <a:rPr lang="en-GB" sz="1400" dirty="0" smtClean="0">
                <a:latin typeface="Verdana" pitchFamily="34" charset="0"/>
              </a:rPr>
              <a:t> 5)</a:t>
            </a:r>
          </a:p>
          <a:p>
            <a:pPr algn="ctr">
              <a:lnSpc>
                <a:spcPts val="1800"/>
              </a:lnSpc>
            </a:pPr>
            <a:endParaRPr lang="en-GB" sz="1400" dirty="0" smtClean="0">
              <a:latin typeface="Verdana" pitchFamily="34" charset="0"/>
            </a:endParaRPr>
          </a:p>
          <a:p>
            <a:pPr algn="ctr">
              <a:lnSpc>
                <a:spcPts val="1800"/>
              </a:lnSpc>
            </a:pPr>
            <a:endParaRPr lang="en-GB" sz="1400" dirty="0">
              <a:latin typeface="Verdana" pitchFamily="34" charset="0"/>
            </a:endParaRPr>
          </a:p>
        </p:txBody>
      </p:sp>
      <p:sp>
        <p:nvSpPr>
          <p:cNvPr id="25" name="TextBox 24"/>
          <p:cNvSpPr txBox="1">
            <a:spLocks noChangeAspect="1"/>
          </p:cNvSpPr>
          <p:nvPr/>
        </p:nvSpPr>
        <p:spPr>
          <a:xfrm>
            <a:off x="6198501" y="3373670"/>
            <a:ext cx="2857084" cy="17081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endParaRPr lang="en-GB" sz="1400" b="1" dirty="0" smtClean="0">
              <a:latin typeface="Verdana" pitchFamily="34" charset="0"/>
            </a:endParaRPr>
          </a:p>
          <a:p>
            <a:pPr algn="ctr">
              <a:lnSpc>
                <a:spcPts val="1800"/>
              </a:lnSpc>
            </a:pPr>
            <a:endParaRPr lang="en-GB" sz="1400" b="1" dirty="0" smtClean="0">
              <a:latin typeface="Verdana" pitchFamily="34" charset="0"/>
            </a:endParaRPr>
          </a:p>
          <a:p>
            <a:pPr algn="ctr">
              <a:lnSpc>
                <a:spcPts val="1800"/>
              </a:lnSpc>
            </a:pPr>
            <a:r>
              <a:rPr lang="en-GB" sz="1400" b="1" dirty="0" smtClean="0">
                <a:latin typeface="Verdana" pitchFamily="34" charset="0"/>
              </a:rPr>
              <a:t>YOU PICK ONE</a:t>
            </a:r>
          </a:p>
          <a:p>
            <a:pPr algn="ctr">
              <a:lnSpc>
                <a:spcPts val="1800"/>
              </a:lnSpc>
            </a:pPr>
            <a:r>
              <a:rPr lang="en-GB" sz="1400" dirty="0" smtClean="0">
                <a:latin typeface="Verdana" pitchFamily="34" charset="0"/>
              </a:rPr>
              <a:t>(A,B,C,D,E </a:t>
            </a:r>
            <a:r>
              <a:rPr lang="en-GB" sz="1400" b="1" dirty="0" smtClean="0">
                <a:latin typeface="Verdana" pitchFamily="34" charset="0"/>
              </a:rPr>
              <a:t>or</a:t>
            </a:r>
            <a:r>
              <a:rPr lang="en-GB" sz="1400" dirty="0" smtClean="0">
                <a:latin typeface="Verdana" pitchFamily="34" charset="0"/>
              </a:rPr>
              <a:t> F)</a:t>
            </a:r>
            <a:endParaRPr lang="en-GB" sz="1400" dirty="0">
              <a:latin typeface="Verdana" pitchFamily="34" charset="0"/>
            </a:endParaRPr>
          </a:p>
          <a:p>
            <a:pPr>
              <a:lnSpc>
                <a:spcPts val="1800"/>
              </a:lnSpc>
            </a:pPr>
            <a:endParaRPr lang="en-GB" sz="1400" dirty="0">
              <a:latin typeface="Verdana" pitchFamily="34" charset="0"/>
            </a:endParaRPr>
          </a:p>
          <a:p>
            <a:pPr>
              <a:lnSpc>
                <a:spcPts val="1800"/>
              </a:lnSpc>
            </a:pPr>
            <a:endParaRPr lang="en-GB" sz="1400" dirty="0" smtClean="0">
              <a:latin typeface="Verdana" pitchFamily="34" charset="0"/>
            </a:endParaRPr>
          </a:p>
          <a:p>
            <a:pPr>
              <a:lnSpc>
                <a:spcPts val="1800"/>
              </a:lnSpc>
            </a:pPr>
            <a:endParaRPr lang="en-GB" sz="14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79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5513" y="128877"/>
            <a:ext cx="7318487" cy="1682096"/>
            <a:chOff x="1259066" y="2782753"/>
            <a:chExt cx="5430727" cy="2157440"/>
          </a:xfrm>
        </p:grpSpPr>
        <p:sp>
          <p:nvSpPr>
            <p:cNvPr id="5" name="Rectangle 4"/>
            <p:cNvSpPr/>
            <p:nvPr/>
          </p:nvSpPr>
          <p:spPr>
            <a:xfrm>
              <a:off x="1613710" y="3137554"/>
              <a:ext cx="2527263" cy="4500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600" dirty="0">
                  <a:solidFill>
                    <a:schemeClr val="tx1"/>
                  </a:solidFill>
                </a:rPr>
                <a:t>E-module 2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622013" y="3587554"/>
              <a:ext cx="2518960" cy="450000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600" dirty="0">
                  <a:solidFill>
                    <a:schemeClr val="tx1"/>
                  </a:solidFill>
                </a:rPr>
                <a:t>E-module 3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622013" y="4037554"/>
              <a:ext cx="2518960" cy="450000"/>
            </a:xfrm>
            <a:prstGeom prst="rect">
              <a:avLst/>
            </a:prstGeom>
            <a:solidFill>
              <a:srgbClr val="3F9C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600" dirty="0">
                  <a:solidFill>
                    <a:schemeClr val="tx1"/>
                  </a:solidFill>
                </a:rPr>
                <a:t>E-module 4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1622013" y="4487554"/>
              <a:ext cx="2518960" cy="450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600" dirty="0">
                  <a:solidFill>
                    <a:schemeClr val="tx1"/>
                  </a:solidFill>
                </a:rPr>
                <a:t>E-module 5</a:t>
              </a:r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3374065" y="3902615"/>
              <a:ext cx="1800000" cy="26999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600" dirty="0">
                  <a:solidFill>
                    <a:schemeClr val="tx1"/>
                  </a:solidFill>
                </a:rPr>
                <a:t>Exam</a:t>
              </a: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4409063" y="3127351"/>
              <a:ext cx="2280730" cy="1811956"/>
              <a:chOff x="5065261" y="3186861"/>
              <a:chExt cx="2764521" cy="1359634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5065261" y="3196495"/>
                <a:ext cx="2751134" cy="1350000"/>
              </a:xfrm>
              <a:prstGeom prst="rect">
                <a:avLst/>
              </a:prstGeom>
              <a:solidFill>
                <a:srgbClr val="D5D2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GB" sz="1600" dirty="0" smtClean="0">
                    <a:solidFill>
                      <a:schemeClr val="tx1"/>
                    </a:solidFill>
                  </a:rPr>
                  <a:t>Design assignment </a:t>
                </a:r>
              </a:p>
              <a:p>
                <a:r>
                  <a:rPr lang="en-GB" sz="1600" dirty="0" smtClean="0">
                    <a:solidFill>
                      <a:schemeClr val="tx1"/>
                    </a:solidFill>
                  </a:rPr>
                  <a:t>(teams: 6 students)</a:t>
                </a:r>
                <a:endParaRPr lang="en-GB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 rot="5400000">
                <a:off x="6875145" y="3582225"/>
                <a:ext cx="1350001" cy="559273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1600" dirty="0">
                    <a:solidFill>
                      <a:schemeClr val="tx1"/>
                    </a:solidFill>
                  </a:rPr>
                  <a:t>Presentation</a:t>
                </a:r>
              </a:p>
              <a:p>
                <a:pPr algn="ctr"/>
                <a:r>
                  <a:rPr lang="en-GB" sz="1600" dirty="0">
                    <a:solidFill>
                      <a:schemeClr val="tx1"/>
                    </a:solidFill>
                  </a:rPr>
                  <a:t>&amp; Report</a:t>
                </a:r>
              </a:p>
            </p:txBody>
          </p:sp>
        </p:grpSp>
        <p:sp>
          <p:nvSpPr>
            <p:cNvPr id="20" name="Rectangle 19"/>
            <p:cNvSpPr/>
            <p:nvPr/>
          </p:nvSpPr>
          <p:spPr>
            <a:xfrm>
              <a:off x="4139065" y="2782753"/>
              <a:ext cx="2550727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600" dirty="0">
                  <a:solidFill>
                    <a:schemeClr val="tx1"/>
                  </a:solidFill>
                </a:rPr>
                <a:t>5</a:t>
              </a:r>
              <a:r>
                <a:rPr lang="en-GB" sz="1600" dirty="0" smtClean="0">
                  <a:solidFill>
                    <a:schemeClr val="tx1"/>
                  </a:solidFill>
                </a:rPr>
                <a:t> weeks</a:t>
              </a:r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 rot="5400000">
              <a:off x="542013" y="3860193"/>
              <a:ext cx="1800000" cy="360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600" dirty="0">
                  <a:solidFill>
                    <a:schemeClr val="tx1"/>
                  </a:solidFill>
                </a:rPr>
                <a:t>E-module 1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259066" y="2782753"/>
              <a:ext cx="3149998" cy="36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600" dirty="0" smtClean="0">
                  <a:solidFill>
                    <a:schemeClr val="tx1"/>
                  </a:solidFill>
                </a:rPr>
                <a:t>7 weeks</a:t>
              </a:r>
              <a:endParaRPr lang="en-GB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0" y="125565"/>
            <a:ext cx="18255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000" b="1" dirty="0" smtClean="0">
                <a:solidFill>
                  <a:schemeClr val="bg1"/>
                </a:solidFill>
                <a:latin typeface="+mj-lt"/>
              </a:rPr>
              <a:t>Course plan</a:t>
            </a:r>
            <a:endParaRPr lang="en-GB" sz="3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2317197" y="2708143"/>
            <a:ext cx="3394567" cy="55424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b="1" dirty="0">
                <a:solidFill>
                  <a:schemeClr val="accent6"/>
                </a:solidFill>
              </a:rPr>
              <a:t>Feedback sessions </a:t>
            </a:r>
            <a:r>
              <a:rPr lang="en-GB" dirty="0" smtClean="0">
                <a:solidFill>
                  <a:schemeClr val="accent6"/>
                </a:solidFill>
              </a:rPr>
              <a:t>(flipped classroom)</a:t>
            </a:r>
            <a:endParaRPr lang="en-GB" dirty="0">
              <a:solidFill>
                <a:schemeClr val="accent6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2317197" y="2272822"/>
            <a:ext cx="3391995" cy="32731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b="1" dirty="0" smtClean="0">
                <a:solidFill>
                  <a:srgbClr val="34B233"/>
                </a:solidFill>
              </a:rPr>
              <a:t>F</a:t>
            </a:r>
            <a:r>
              <a:rPr lang="en-GB" b="1" dirty="0" smtClean="0">
                <a:solidFill>
                  <a:schemeClr val="accent4"/>
                </a:solidFill>
              </a:rPr>
              <a:t>e</a:t>
            </a:r>
            <a:r>
              <a:rPr lang="en-GB" b="1" dirty="0" smtClean="0">
                <a:solidFill>
                  <a:srgbClr val="0070C0"/>
                </a:solidFill>
              </a:rPr>
              <a:t>e</a:t>
            </a:r>
            <a:r>
              <a:rPr lang="en-GB" b="1" dirty="0" smtClean="0">
                <a:solidFill>
                  <a:srgbClr val="7030A0"/>
                </a:solidFill>
              </a:rPr>
              <a:t>d</a:t>
            </a:r>
            <a:r>
              <a:rPr lang="en-GB" b="1" dirty="0" smtClean="0">
                <a:solidFill>
                  <a:srgbClr val="34B233"/>
                </a:solidFill>
              </a:rPr>
              <a:t>back </a:t>
            </a:r>
            <a:r>
              <a:rPr lang="en-GB" b="1" dirty="0" smtClean="0">
                <a:solidFill>
                  <a:srgbClr val="FF0000"/>
                </a:solidFill>
              </a:rPr>
              <a:t>F</a:t>
            </a:r>
            <a:r>
              <a:rPr lang="en-GB" b="1" dirty="0" smtClean="0">
                <a:solidFill>
                  <a:srgbClr val="34B233"/>
                </a:solidFill>
              </a:rPr>
              <a:t>r</a:t>
            </a:r>
            <a:r>
              <a:rPr lang="en-GB" b="1" dirty="0" smtClean="0">
                <a:solidFill>
                  <a:srgbClr val="FFC000"/>
                </a:solidFill>
              </a:rPr>
              <a:t>u</a:t>
            </a:r>
            <a:r>
              <a:rPr lang="en-GB" b="1" dirty="0" smtClean="0">
                <a:solidFill>
                  <a:srgbClr val="34B233"/>
                </a:solidFill>
              </a:rPr>
              <a:t>i</a:t>
            </a:r>
            <a:r>
              <a:rPr lang="en-GB" b="1" dirty="0" smtClean="0">
                <a:solidFill>
                  <a:srgbClr val="FFFF00"/>
                </a:solidFill>
              </a:rPr>
              <a:t>t</a:t>
            </a:r>
            <a:r>
              <a:rPr lang="en-GB" b="1" dirty="0" smtClean="0">
                <a:solidFill>
                  <a:srgbClr val="34B233"/>
                </a:solidFill>
              </a:rPr>
              <a:t>s</a:t>
            </a:r>
            <a:endParaRPr lang="en-GB" b="1" dirty="0">
              <a:solidFill>
                <a:srgbClr val="34B233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2317197" y="1838395"/>
            <a:ext cx="3391995" cy="3273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Knowledge clips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2317197" y="3371990"/>
            <a:ext cx="6702817" cy="9675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b="1" dirty="0" smtClean="0">
                <a:solidFill>
                  <a:schemeClr val="accent6"/>
                </a:solidFill>
              </a:rPr>
              <a:t>Every student does:</a:t>
            </a:r>
          </a:p>
          <a:p>
            <a:endParaRPr lang="en-GB" b="1" dirty="0" smtClean="0">
              <a:solidFill>
                <a:schemeClr val="accent6"/>
              </a:solidFill>
            </a:endParaRPr>
          </a:p>
          <a:p>
            <a:r>
              <a:rPr lang="en-GB" dirty="0" smtClean="0">
                <a:solidFill>
                  <a:schemeClr val="accent6"/>
                </a:solidFill>
              </a:rPr>
              <a:t>1,2,3,4 </a:t>
            </a:r>
            <a:r>
              <a:rPr lang="en-GB" b="1" dirty="0" smtClean="0">
                <a:solidFill>
                  <a:schemeClr val="accent6"/>
                </a:solidFill>
              </a:rPr>
              <a:t>AND </a:t>
            </a:r>
            <a:r>
              <a:rPr lang="en-GB" dirty="0" smtClean="0">
                <a:solidFill>
                  <a:schemeClr val="accent6"/>
                </a:solidFill>
              </a:rPr>
              <a:t>5 </a:t>
            </a:r>
            <a:r>
              <a:rPr lang="en-GB" b="1" dirty="0" smtClean="0">
                <a:solidFill>
                  <a:schemeClr val="accent6"/>
                </a:solidFill>
              </a:rPr>
              <a:t>+ </a:t>
            </a:r>
            <a:r>
              <a:rPr lang="en-GB" dirty="0" smtClean="0">
                <a:solidFill>
                  <a:schemeClr val="accent6"/>
                </a:solidFill>
              </a:rPr>
              <a:t>A,B,C,D,E </a:t>
            </a:r>
            <a:r>
              <a:rPr lang="en-GB" b="1" dirty="0" smtClean="0">
                <a:solidFill>
                  <a:schemeClr val="accent6"/>
                </a:solidFill>
              </a:rPr>
              <a:t>OR</a:t>
            </a:r>
            <a:r>
              <a:rPr lang="en-GB" dirty="0" smtClean="0">
                <a:solidFill>
                  <a:schemeClr val="accent6"/>
                </a:solidFill>
              </a:rPr>
              <a:t> F</a:t>
            </a:r>
            <a:endParaRPr lang="en-GB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34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5100"/>
            <a:ext cx="8229600" cy="791650"/>
          </a:xfrm>
          <a:ln>
            <a:noFill/>
          </a:ln>
        </p:spPr>
        <p:txBody>
          <a:bodyPr/>
          <a:lstStyle/>
          <a:p>
            <a:r>
              <a:rPr lang="en-GB" b="1" dirty="0" smtClean="0"/>
              <a:t>Our team</a:t>
            </a:r>
            <a:endParaRPr lang="en-GB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814558" y="1161984"/>
            <a:ext cx="628325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GB" sz="3200" dirty="0" smtClean="0">
                <a:solidFill>
                  <a:schemeClr val="bg1"/>
                </a:solidFill>
              </a:rPr>
              <a:t>5 Staff Members of WRM and SLM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3200" dirty="0" smtClean="0">
                <a:solidFill>
                  <a:schemeClr val="bg1"/>
                </a:solidFill>
              </a:rPr>
              <a:t>2 </a:t>
            </a:r>
            <a:r>
              <a:rPr lang="en-GB" sz="3200" dirty="0">
                <a:solidFill>
                  <a:schemeClr val="bg1"/>
                </a:solidFill>
              </a:rPr>
              <a:t>Technical Advisors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3200" dirty="0" smtClean="0">
                <a:solidFill>
                  <a:schemeClr val="bg1"/>
                </a:solidFill>
              </a:rPr>
              <a:t>2 Resource persons from Tanzania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3200" dirty="0" smtClean="0">
                <a:solidFill>
                  <a:schemeClr val="bg1"/>
                </a:solidFill>
              </a:rPr>
              <a:t>2 Student assistants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3200" dirty="0">
              <a:solidFill>
                <a:schemeClr val="bg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3200" dirty="0" smtClean="0">
                <a:solidFill>
                  <a:schemeClr val="bg1"/>
                </a:solidFill>
              </a:rPr>
              <a:t>5 Coaches</a:t>
            </a:r>
            <a:endParaRPr lang="en-GB" sz="32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65356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673" y="0"/>
            <a:ext cx="6950221" cy="51435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957815" y="342942"/>
            <a:ext cx="216220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Pieter van Oel (C)</a:t>
            </a:r>
          </a:p>
          <a:p>
            <a:r>
              <a:rPr lang="en-GB" sz="1600" dirty="0">
                <a:solidFill>
                  <a:schemeClr val="bg1"/>
                </a:solidFill>
              </a:rPr>
              <a:t>Henk Ritzema</a:t>
            </a:r>
          </a:p>
          <a:p>
            <a:r>
              <a:rPr lang="en-GB" sz="1600" dirty="0">
                <a:solidFill>
                  <a:schemeClr val="bg1"/>
                </a:solidFill>
              </a:rPr>
              <a:t>Michel Riksen</a:t>
            </a:r>
          </a:p>
          <a:p>
            <a:r>
              <a:rPr lang="en-GB" sz="1600" dirty="0">
                <a:solidFill>
                  <a:schemeClr val="bg1"/>
                </a:solidFill>
              </a:rPr>
              <a:t>Klaas Metselaar</a:t>
            </a:r>
          </a:p>
          <a:p>
            <a:r>
              <a:rPr lang="en-GB" sz="1600" dirty="0" smtClean="0">
                <a:solidFill>
                  <a:schemeClr val="bg1"/>
                </a:solidFill>
              </a:rPr>
              <a:t>Gert </a:t>
            </a:r>
            <a:r>
              <a:rPr lang="en-GB" sz="1600" dirty="0">
                <a:solidFill>
                  <a:schemeClr val="bg1"/>
                </a:solidFill>
              </a:rPr>
              <a:t>Jan Veldwisch</a:t>
            </a:r>
          </a:p>
          <a:p>
            <a:endParaRPr lang="en-GB" sz="1600" dirty="0" smtClean="0">
              <a:solidFill>
                <a:schemeClr val="bg1"/>
              </a:solidFill>
            </a:endParaRPr>
          </a:p>
          <a:p>
            <a:r>
              <a:rPr lang="en-GB" sz="1600" dirty="0" smtClean="0">
                <a:solidFill>
                  <a:schemeClr val="bg1"/>
                </a:solidFill>
              </a:rPr>
              <a:t>Daniel </a:t>
            </a:r>
            <a:r>
              <a:rPr lang="en-GB" sz="1600" dirty="0" err="1" smtClean="0">
                <a:solidFill>
                  <a:schemeClr val="bg1"/>
                </a:solidFill>
              </a:rPr>
              <a:t>Levelt</a:t>
            </a:r>
            <a:endParaRPr lang="en-GB" sz="1600" dirty="0" smtClean="0">
              <a:solidFill>
                <a:schemeClr val="bg1"/>
              </a:solidFill>
            </a:endParaRPr>
          </a:p>
          <a:p>
            <a:r>
              <a:rPr lang="en-GB" sz="1600" dirty="0" smtClean="0">
                <a:solidFill>
                  <a:schemeClr val="bg1"/>
                </a:solidFill>
              </a:rPr>
              <a:t>Ferko </a:t>
            </a:r>
            <a:r>
              <a:rPr lang="en-GB" sz="1600" dirty="0" err="1" smtClean="0">
                <a:solidFill>
                  <a:schemeClr val="bg1"/>
                </a:solidFill>
              </a:rPr>
              <a:t>Bodnar</a:t>
            </a:r>
            <a:endParaRPr lang="en-GB" sz="1600" dirty="0" smtClean="0">
              <a:solidFill>
                <a:schemeClr val="bg1"/>
              </a:solidFill>
            </a:endParaRPr>
          </a:p>
          <a:p>
            <a:endParaRPr lang="en-GB" sz="1600" dirty="0" smtClean="0">
              <a:solidFill>
                <a:schemeClr val="bg1"/>
              </a:solidFill>
            </a:endParaRPr>
          </a:p>
          <a:p>
            <a:r>
              <a:rPr lang="en-GB" sz="1600" dirty="0" smtClean="0">
                <a:solidFill>
                  <a:schemeClr val="bg1"/>
                </a:solidFill>
              </a:rPr>
              <a:t>Mathijs Wessels</a:t>
            </a:r>
          </a:p>
          <a:p>
            <a:r>
              <a:rPr lang="en-GB" sz="1600" dirty="0" smtClean="0">
                <a:solidFill>
                  <a:schemeClr val="bg1"/>
                </a:solidFill>
              </a:rPr>
              <a:t>Linda Groot Nibbelink</a:t>
            </a:r>
          </a:p>
          <a:p>
            <a:endParaRPr lang="en-GB" sz="1600" dirty="0" smtClean="0">
              <a:solidFill>
                <a:schemeClr val="bg1"/>
              </a:solidFill>
            </a:endParaRPr>
          </a:p>
          <a:p>
            <a:r>
              <a:rPr lang="en-GB" sz="1600" dirty="0" smtClean="0">
                <a:solidFill>
                  <a:schemeClr val="bg1"/>
                </a:solidFill>
              </a:rPr>
              <a:t>Eng</a:t>
            </a:r>
            <a:r>
              <a:rPr lang="en-GB" sz="1600" dirty="0">
                <a:solidFill>
                  <a:schemeClr val="bg1"/>
                </a:solidFill>
              </a:rPr>
              <a:t>. </a:t>
            </a:r>
            <a:r>
              <a:rPr lang="en-GB" sz="1600" dirty="0" smtClean="0">
                <a:solidFill>
                  <a:schemeClr val="bg1"/>
                </a:solidFill>
              </a:rPr>
              <a:t>Anenmose Maro</a:t>
            </a:r>
            <a:endParaRPr lang="en-GB" sz="1600" dirty="0">
              <a:solidFill>
                <a:schemeClr val="bg1"/>
              </a:solidFill>
            </a:endParaRPr>
          </a:p>
          <a:p>
            <a:r>
              <a:rPr lang="en-GB" sz="1600" dirty="0" err="1">
                <a:solidFill>
                  <a:schemeClr val="bg1"/>
                </a:solidFill>
              </a:rPr>
              <a:t>Dr.</a:t>
            </a:r>
            <a:r>
              <a:rPr lang="en-GB" sz="1600" dirty="0">
                <a:solidFill>
                  <a:schemeClr val="bg1"/>
                </a:solidFill>
              </a:rPr>
              <a:t> Peter </a:t>
            </a:r>
            <a:r>
              <a:rPr lang="en-GB" sz="1600" dirty="0" err="1">
                <a:solidFill>
                  <a:schemeClr val="bg1"/>
                </a:solidFill>
              </a:rPr>
              <a:t>Mjata</a:t>
            </a:r>
            <a:endParaRPr lang="en-GB" sz="1600" dirty="0">
              <a:solidFill>
                <a:schemeClr val="bg1"/>
              </a:solidFill>
            </a:endParaRPr>
          </a:p>
          <a:p>
            <a:endParaRPr lang="en-GB" sz="1600" dirty="0" smtClean="0">
              <a:solidFill>
                <a:schemeClr val="bg1"/>
              </a:solidFill>
            </a:endParaRPr>
          </a:p>
          <a:p>
            <a:endParaRPr lang="en-GB" sz="1600" dirty="0">
              <a:solidFill>
                <a:schemeClr val="bg1"/>
              </a:solidFill>
            </a:endParaRPr>
          </a:p>
          <a:p>
            <a:endParaRPr lang="en-GB" sz="1600" dirty="0">
              <a:solidFill>
                <a:schemeClr val="bg1"/>
              </a:solidFill>
            </a:endParaRPr>
          </a:p>
          <a:p>
            <a:endParaRPr lang="en-GB" sz="1600" dirty="0">
              <a:solidFill>
                <a:schemeClr val="bg1"/>
              </a:solidFill>
            </a:endParaRPr>
          </a:p>
          <a:p>
            <a:endParaRPr lang="en-GB" sz="1600" dirty="0">
              <a:solidFill>
                <a:schemeClr val="bg1"/>
              </a:solidFill>
            </a:endParaRPr>
          </a:p>
          <a:p>
            <a:endParaRPr lang="en-GB" sz="1600" dirty="0">
              <a:solidFill>
                <a:schemeClr val="bg1"/>
              </a:solidFill>
            </a:endParaRPr>
          </a:p>
          <a:p>
            <a:endParaRPr lang="en-GB" sz="1600" dirty="0">
              <a:solidFill>
                <a:schemeClr val="bg1"/>
              </a:solidFill>
            </a:endParaRPr>
          </a:p>
          <a:p>
            <a:endParaRPr lang="en-GB" sz="1600" dirty="0">
              <a:solidFill>
                <a:schemeClr val="bg1"/>
              </a:solidFill>
            </a:endParaRPr>
          </a:p>
        </p:txBody>
      </p:sp>
      <p:pic>
        <p:nvPicPr>
          <p:cNvPr id="32" name="Picture Placeholder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" b="249"/>
          <a:stretch>
            <a:fillRect/>
          </a:stretch>
        </p:blipFill>
        <p:spPr>
          <a:xfrm>
            <a:off x="981384" y="3143902"/>
            <a:ext cx="814508" cy="814503"/>
          </a:xfrm>
          <a:prstGeom prst="ellipse">
            <a:avLst/>
          </a:prstGeom>
        </p:spPr>
      </p:pic>
      <p:pic>
        <p:nvPicPr>
          <p:cNvPr id="33" name="Picture Placeholder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" b="73"/>
          <a:stretch>
            <a:fillRect/>
          </a:stretch>
        </p:blipFill>
        <p:spPr>
          <a:xfrm>
            <a:off x="1138250" y="1564511"/>
            <a:ext cx="806116" cy="804939"/>
          </a:xfrm>
          <a:prstGeom prst="ellipse">
            <a:avLst/>
          </a:prstGeom>
        </p:spPr>
      </p:pic>
      <p:pic>
        <p:nvPicPr>
          <p:cNvPr id="38" name="Picture Placeholder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" r="705"/>
          <a:stretch>
            <a:fillRect/>
          </a:stretch>
        </p:blipFill>
        <p:spPr>
          <a:xfrm>
            <a:off x="3996614" y="751176"/>
            <a:ext cx="812147" cy="813335"/>
          </a:xfrm>
          <a:prstGeom prst="ellipse">
            <a:avLst/>
          </a:prstGeom>
        </p:spPr>
      </p:pic>
      <p:pic>
        <p:nvPicPr>
          <p:cNvPr id="40" name="Picture Placeholder 3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96" b="9596"/>
          <a:stretch>
            <a:fillRect/>
          </a:stretch>
        </p:blipFill>
        <p:spPr>
          <a:xfrm>
            <a:off x="1944366" y="752367"/>
            <a:ext cx="805912" cy="805911"/>
          </a:xfrm>
          <a:prstGeom prst="ellipse">
            <a:avLst/>
          </a:prstGeom>
        </p:spPr>
      </p:pic>
      <p:pic>
        <p:nvPicPr>
          <p:cNvPr id="41" name="Picture Placeholder 3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" r="177"/>
          <a:stretch>
            <a:fillRect/>
          </a:stretch>
        </p:blipFill>
        <p:spPr>
          <a:xfrm>
            <a:off x="2915525" y="4206917"/>
            <a:ext cx="811310" cy="810121"/>
          </a:xfrm>
          <a:prstGeom prst="ellipse">
            <a:avLst/>
          </a:prstGeom>
        </p:spPr>
      </p:pic>
      <p:pic>
        <p:nvPicPr>
          <p:cNvPr id="42" name="Picture Placeholder 3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7" b="13347"/>
          <a:stretch>
            <a:fillRect/>
          </a:stretch>
        </p:blipFill>
        <p:spPr>
          <a:xfrm>
            <a:off x="2376569" y="3240899"/>
            <a:ext cx="812048" cy="812058"/>
          </a:xfrm>
          <a:prstGeom prst="ellipse">
            <a:avLst/>
          </a:prstGeom>
        </p:spPr>
      </p:pic>
      <p:pic>
        <p:nvPicPr>
          <p:cNvPr id="43" name="Picture Placeholder 3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33" b="14233"/>
          <a:stretch>
            <a:fillRect/>
          </a:stretch>
        </p:blipFill>
        <p:spPr>
          <a:xfrm>
            <a:off x="3411438" y="3444150"/>
            <a:ext cx="809625" cy="810820"/>
          </a:xfrm>
          <a:prstGeom prst="ellipse">
            <a:avLst/>
          </a:prstGeom>
        </p:spPr>
      </p:pic>
      <p:pic>
        <p:nvPicPr>
          <p:cNvPr id="44" name="Picture Placeholder 3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17600" y="3097542"/>
            <a:ext cx="812800" cy="812800"/>
          </a:xfrm>
          <a:prstGeom prst="ellipse">
            <a:avLst/>
          </a:prstGeom>
        </p:spPr>
      </p:pic>
      <p:pic>
        <p:nvPicPr>
          <p:cNvPr id="18" name="Picture Placeholder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" b="97"/>
          <a:stretch>
            <a:fillRect/>
          </a:stretch>
        </p:blipFill>
        <p:spPr>
          <a:xfrm>
            <a:off x="2597050" y="1764711"/>
            <a:ext cx="814388" cy="812800"/>
          </a:xfrm>
          <a:prstGeom prst="ellipse">
            <a:avLst/>
          </a:prstGeom>
        </p:spPr>
      </p:pic>
      <p:pic>
        <p:nvPicPr>
          <p:cNvPr id="19" name="Picture Placeholder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" b="97"/>
          <a:stretch>
            <a:fillRect/>
          </a:stretch>
        </p:blipFill>
        <p:spPr>
          <a:xfrm>
            <a:off x="4808761" y="1668463"/>
            <a:ext cx="814388" cy="812800"/>
          </a:xfrm>
          <a:prstGeom prst="ellipse">
            <a:avLst/>
          </a:prstGeom>
        </p:spPr>
      </p:pic>
      <p:pic>
        <p:nvPicPr>
          <p:cNvPr id="16" name="Picture Placeholder 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7138" y="2300765"/>
            <a:ext cx="813600" cy="813600"/>
          </a:xfrm>
          <a:prstGeom prst="ellips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6262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5513" y="128877"/>
            <a:ext cx="7318487" cy="1682096"/>
            <a:chOff x="1259066" y="2782753"/>
            <a:chExt cx="5430727" cy="2157440"/>
          </a:xfrm>
        </p:grpSpPr>
        <p:sp>
          <p:nvSpPr>
            <p:cNvPr id="5" name="Rectangle 4"/>
            <p:cNvSpPr/>
            <p:nvPr/>
          </p:nvSpPr>
          <p:spPr>
            <a:xfrm>
              <a:off x="1613710" y="3137554"/>
              <a:ext cx="2527263" cy="4500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600" dirty="0">
                  <a:solidFill>
                    <a:schemeClr val="tx1"/>
                  </a:solidFill>
                </a:rPr>
                <a:t>E-module 2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622013" y="3587554"/>
              <a:ext cx="2518960" cy="450000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600" dirty="0">
                  <a:solidFill>
                    <a:schemeClr val="tx1"/>
                  </a:solidFill>
                </a:rPr>
                <a:t>E-module 3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622013" y="4037554"/>
              <a:ext cx="2518960" cy="450000"/>
            </a:xfrm>
            <a:prstGeom prst="rect">
              <a:avLst/>
            </a:prstGeom>
            <a:solidFill>
              <a:srgbClr val="3F9C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600" dirty="0">
                  <a:solidFill>
                    <a:schemeClr val="tx1"/>
                  </a:solidFill>
                </a:rPr>
                <a:t>E-module 4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1622013" y="4487554"/>
              <a:ext cx="2518960" cy="450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600" dirty="0">
                  <a:solidFill>
                    <a:schemeClr val="tx1"/>
                  </a:solidFill>
                </a:rPr>
                <a:t>E-module 5</a:t>
              </a:r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3374065" y="3902615"/>
              <a:ext cx="1800000" cy="26999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600" dirty="0">
                  <a:solidFill>
                    <a:schemeClr val="tx1"/>
                  </a:solidFill>
                </a:rPr>
                <a:t>Exam</a:t>
              </a: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4409063" y="3127351"/>
              <a:ext cx="2280730" cy="1811956"/>
              <a:chOff x="5065261" y="3186861"/>
              <a:chExt cx="2764521" cy="1359634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5065261" y="3196495"/>
                <a:ext cx="2751134" cy="1350000"/>
              </a:xfrm>
              <a:prstGeom prst="rect">
                <a:avLst/>
              </a:prstGeom>
              <a:solidFill>
                <a:srgbClr val="D5D2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GB" sz="1600" dirty="0" smtClean="0">
                    <a:solidFill>
                      <a:schemeClr val="tx1"/>
                    </a:solidFill>
                  </a:rPr>
                  <a:t>Design assignment </a:t>
                </a:r>
              </a:p>
              <a:p>
                <a:r>
                  <a:rPr lang="en-GB" sz="1600" dirty="0" smtClean="0">
                    <a:solidFill>
                      <a:schemeClr val="tx1"/>
                    </a:solidFill>
                  </a:rPr>
                  <a:t>(teams: 6 students)</a:t>
                </a:r>
                <a:endParaRPr lang="en-GB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 rot="5400000">
                <a:off x="6875145" y="3582225"/>
                <a:ext cx="1350001" cy="559273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1600" dirty="0">
                    <a:solidFill>
                      <a:schemeClr val="tx1"/>
                    </a:solidFill>
                  </a:rPr>
                  <a:t>Presentation</a:t>
                </a:r>
              </a:p>
              <a:p>
                <a:pPr algn="ctr"/>
                <a:r>
                  <a:rPr lang="en-GB" sz="1600" dirty="0">
                    <a:solidFill>
                      <a:schemeClr val="tx1"/>
                    </a:solidFill>
                  </a:rPr>
                  <a:t>&amp; Report</a:t>
                </a:r>
              </a:p>
            </p:txBody>
          </p:sp>
        </p:grpSp>
        <p:sp>
          <p:nvSpPr>
            <p:cNvPr id="20" name="Rectangle 19"/>
            <p:cNvSpPr/>
            <p:nvPr/>
          </p:nvSpPr>
          <p:spPr>
            <a:xfrm>
              <a:off x="4139065" y="2782753"/>
              <a:ext cx="2550727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600" dirty="0">
                  <a:solidFill>
                    <a:schemeClr val="tx1"/>
                  </a:solidFill>
                </a:rPr>
                <a:t>5</a:t>
              </a:r>
              <a:r>
                <a:rPr lang="en-GB" sz="1600" dirty="0" smtClean="0">
                  <a:solidFill>
                    <a:schemeClr val="tx1"/>
                  </a:solidFill>
                </a:rPr>
                <a:t> weeks</a:t>
              </a:r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 rot="5400000">
              <a:off x="542013" y="3860193"/>
              <a:ext cx="1800000" cy="360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600" dirty="0">
                  <a:solidFill>
                    <a:schemeClr val="tx1"/>
                  </a:solidFill>
                </a:rPr>
                <a:t>E-module 1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259066" y="2782753"/>
              <a:ext cx="3149998" cy="36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600" dirty="0" smtClean="0">
                  <a:solidFill>
                    <a:schemeClr val="tx1"/>
                  </a:solidFill>
                </a:rPr>
                <a:t>7 weeks</a:t>
              </a:r>
              <a:endParaRPr lang="en-GB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2" y="8536"/>
            <a:ext cx="18255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  <a:latin typeface="+mj-lt"/>
              </a:rPr>
              <a:t>Course plan</a:t>
            </a:r>
            <a:endParaRPr lang="en-GB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TextBox 22"/>
          <p:cNvSpPr txBox="1">
            <a:spLocks noChangeAspect="1"/>
          </p:cNvSpPr>
          <p:nvPr/>
        </p:nvSpPr>
        <p:spPr>
          <a:xfrm>
            <a:off x="1829485" y="1843891"/>
            <a:ext cx="4240989" cy="1477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sz="1400" b="1" dirty="0" smtClean="0">
                <a:latin typeface="Verdana" pitchFamily="34" charset="0"/>
              </a:rPr>
              <a:t>BASIC KNOWLEDGE:</a:t>
            </a:r>
          </a:p>
          <a:p>
            <a:pPr marL="342900" indent="-342900">
              <a:lnSpc>
                <a:spcPts val="1800"/>
              </a:lnSpc>
              <a:buFont typeface="+mj-lt"/>
              <a:buAutoNum type="arabicPeriod"/>
            </a:pPr>
            <a:r>
              <a:rPr lang="en-GB" sz="1400" dirty="0" smtClean="0">
                <a:latin typeface="Verdana" pitchFamily="34" charset="0"/>
              </a:rPr>
              <a:t>Orientation &amp; identification</a:t>
            </a:r>
          </a:p>
          <a:p>
            <a:pPr marL="342900" indent="-342900">
              <a:lnSpc>
                <a:spcPts val="1800"/>
              </a:lnSpc>
              <a:buFont typeface="+mj-lt"/>
              <a:buAutoNum type="arabicPeriod"/>
            </a:pPr>
            <a:r>
              <a:rPr lang="en-GB" sz="1400" dirty="0" smtClean="0">
                <a:latin typeface="Verdana" pitchFamily="34" charset="0"/>
              </a:rPr>
              <a:t>Climate &amp; hydrology</a:t>
            </a:r>
          </a:p>
          <a:p>
            <a:pPr marL="342900" indent="-342900">
              <a:lnSpc>
                <a:spcPts val="1800"/>
              </a:lnSpc>
              <a:buFont typeface="+mj-lt"/>
              <a:buAutoNum type="arabicPeriod"/>
            </a:pPr>
            <a:r>
              <a:rPr lang="en-GB" sz="1400" dirty="0" smtClean="0">
                <a:latin typeface="Verdana" pitchFamily="34" charset="0"/>
              </a:rPr>
              <a:t>Agricultural water management</a:t>
            </a:r>
          </a:p>
          <a:p>
            <a:pPr marL="342900" indent="-342900">
              <a:lnSpc>
                <a:spcPts val="1800"/>
              </a:lnSpc>
              <a:buFont typeface="+mj-lt"/>
              <a:buAutoNum type="arabicPeriod"/>
            </a:pPr>
            <a:r>
              <a:rPr lang="en-GB" sz="1400" dirty="0" smtClean="0">
                <a:latin typeface="Verdana" pitchFamily="34" charset="0"/>
              </a:rPr>
              <a:t>Irrigation &amp; the water system</a:t>
            </a:r>
          </a:p>
          <a:p>
            <a:pPr marL="342900" indent="-342900">
              <a:lnSpc>
                <a:spcPts val="1800"/>
              </a:lnSpc>
              <a:buFont typeface="+mj-lt"/>
              <a:buAutoNum type="arabicPeriod"/>
            </a:pPr>
            <a:r>
              <a:rPr lang="en-GB" sz="1400" dirty="0" smtClean="0">
                <a:latin typeface="Verdana" pitchFamily="34" charset="0"/>
              </a:rPr>
              <a:t>Erosion risk assessment</a:t>
            </a:r>
            <a:endParaRPr lang="en-GB" sz="1400" dirty="0">
              <a:latin typeface="Verdana" pitchFamily="34" charset="0"/>
            </a:endParaRPr>
          </a:p>
        </p:txBody>
      </p:sp>
      <p:sp>
        <p:nvSpPr>
          <p:cNvPr id="37" name="TextBox 36"/>
          <p:cNvSpPr txBox="1">
            <a:spLocks noChangeAspect="1"/>
          </p:cNvSpPr>
          <p:nvPr/>
        </p:nvSpPr>
        <p:spPr>
          <a:xfrm>
            <a:off x="1825513" y="3373670"/>
            <a:ext cx="4244959" cy="1708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sz="1400" b="1" dirty="0" smtClean="0">
                <a:latin typeface="Verdana" pitchFamily="34" charset="0"/>
              </a:rPr>
              <a:t>PERSPECTIVES FOR DEVELOPMENT</a:t>
            </a:r>
          </a:p>
          <a:p>
            <a:pPr marL="342900" indent="-342900">
              <a:lnSpc>
                <a:spcPts val="1800"/>
              </a:lnSpc>
              <a:buFont typeface="+mj-lt"/>
              <a:buAutoNum type="alphaUcPeriod"/>
            </a:pPr>
            <a:r>
              <a:rPr lang="en-GB" sz="1400" dirty="0" smtClean="0">
                <a:latin typeface="Verdana" pitchFamily="34" charset="0"/>
              </a:rPr>
              <a:t>Climate change</a:t>
            </a:r>
          </a:p>
          <a:p>
            <a:pPr marL="342900" indent="-342900">
              <a:lnSpc>
                <a:spcPts val="1800"/>
              </a:lnSpc>
              <a:buFont typeface="+mj-lt"/>
              <a:buAutoNum type="alphaUcPeriod"/>
            </a:pPr>
            <a:r>
              <a:rPr lang="en-GB" sz="1400" dirty="0" smtClean="0">
                <a:latin typeface="Verdana" pitchFamily="34" charset="0"/>
              </a:rPr>
              <a:t>Population Growth</a:t>
            </a:r>
          </a:p>
          <a:p>
            <a:pPr marL="342900" indent="-342900">
              <a:lnSpc>
                <a:spcPts val="1800"/>
              </a:lnSpc>
              <a:buFont typeface="+mj-lt"/>
              <a:buAutoNum type="alphaUcPeriod"/>
            </a:pPr>
            <a:r>
              <a:rPr lang="en-GB" sz="1400" dirty="0" smtClean="0">
                <a:latin typeface="Verdana" pitchFamily="34" charset="0"/>
              </a:rPr>
              <a:t>Urbanization</a:t>
            </a:r>
          </a:p>
          <a:p>
            <a:pPr marL="342900" indent="-342900">
              <a:lnSpc>
                <a:spcPts val="1800"/>
              </a:lnSpc>
              <a:buFont typeface="+mj-lt"/>
              <a:buAutoNum type="alphaUcPeriod"/>
            </a:pPr>
            <a:r>
              <a:rPr lang="en-GB" sz="1400" dirty="0" smtClean="0">
                <a:latin typeface="Verdana" pitchFamily="34" charset="0"/>
              </a:rPr>
              <a:t>Globalization &amp; Trade</a:t>
            </a:r>
          </a:p>
          <a:p>
            <a:pPr marL="342900" indent="-342900">
              <a:lnSpc>
                <a:spcPts val="1800"/>
              </a:lnSpc>
              <a:buFont typeface="+mj-lt"/>
              <a:buAutoNum type="alphaUcPeriod"/>
            </a:pPr>
            <a:r>
              <a:rPr lang="en-GB" sz="1400" dirty="0" smtClean="0">
                <a:latin typeface="Verdana" pitchFamily="34" charset="0"/>
              </a:rPr>
              <a:t>Food production</a:t>
            </a:r>
          </a:p>
          <a:p>
            <a:pPr marL="342900" indent="-342900">
              <a:lnSpc>
                <a:spcPts val="1800"/>
              </a:lnSpc>
              <a:buFont typeface="+mj-lt"/>
              <a:buAutoNum type="alphaUcPeriod"/>
            </a:pPr>
            <a:r>
              <a:rPr lang="en-GB" sz="1400" dirty="0" smtClean="0">
                <a:latin typeface="Verdana" pitchFamily="34" charset="0"/>
              </a:rPr>
              <a:t>Reduce, reuse, recycle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923406" y="422113"/>
            <a:ext cx="3885659" cy="4579877"/>
            <a:chOff x="1923406" y="422113"/>
            <a:chExt cx="3885659" cy="4579877"/>
          </a:xfrm>
        </p:grpSpPr>
        <p:pic>
          <p:nvPicPr>
            <p:cNvPr id="42" name="Picture Placeholder 3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" r="177"/>
            <a:stretch>
              <a:fillRect/>
            </a:stretch>
          </p:blipFill>
          <p:spPr>
            <a:xfrm>
              <a:off x="5257950" y="2789275"/>
              <a:ext cx="270396" cy="270000"/>
            </a:xfrm>
            <a:prstGeom prst="ellipse">
              <a:avLst/>
            </a:prstGeom>
          </p:spPr>
        </p:pic>
        <p:pic>
          <p:nvPicPr>
            <p:cNvPr id="43" name="Picture Placeholder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347" b="13347"/>
            <a:stretch>
              <a:fillRect/>
            </a:stretch>
          </p:blipFill>
          <p:spPr>
            <a:xfrm>
              <a:off x="5539065" y="3006437"/>
              <a:ext cx="269997" cy="270000"/>
            </a:xfrm>
            <a:prstGeom prst="ellipse">
              <a:avLst/>
            </a:prstGeom>
          </p:spPr>
        </p:pic>
        <p:pic>
          <p:nvPicPr>
            <p:cNvPr id="45" name="Picture Placeholder 3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233" b="14233"/>
            <a:stretch>
              <a:fillRect/>
            </a:stretch>
          </p:blipFill>
          <p:spPr>
            <a:xfrm>
              <a:off x="5539463" y="2541396"/>
              <a:ext cx="269602" cy="270000"/>
            </a:xfrm>
            <a:prstGeom prst="ellipse">
              <a:avLst/>
            </a:prstGeom>
          </p:spPr>
        </p:pic>
        <p:pic>
          <p:nvPicPr>
            <p:cNvPr id="47" name="Picture Placeholder 3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9" b="249"/>
            <a:stretch>
              <a:fillRect/>
            </a:stretch>
          </p:blipFill>
          <p:spPr>
            <a:xfrm>
              <a:off x="5258993" y="2353499"/>
              <a:ext cx="270002" cy="270000"/>
            </a:xfrm>
            <a:prstGeom prst="ellipse">
              <a:avLst/>
            </a:prstGeom>
          </p:spPr>
        </p:pic>
        <p:pic>
          <p:nvPicPr>
            <p:cNvPr id="49" name="Picture Placeholder 3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539065" y="2154477"/>
              <a:ext cx="270000" cy="270000"/>
            </a:xfrm>
            <a:prstGeom prst="ellipse">
              <a:avLst/>
            </a:prstGeom>
          </p:spPr>
        </p:pic>
        <p:pic>
          <p:nvPicPr>
            <p:cNvPr id="50" name="Picture Placeholder 3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" r="177"/>
            <a:stretch>
              <a:fillRect/>
            </a:stretch>
          </p:blipFill>
          <p:spPr>
            <a:xfrm>
              <a:off x="5393997" y="1147851"/>
              <a:ext cx="270396" cy="270000"/>
            </a:xfrm>
            <a:prstGeom prst="ellipse">
              <a:avLst/>
            </a:prstGeom>
          </p:spPr>
        </p:pic>
        <p:pic>
          <p:nvPicPr>
            <p:cNvPr id="51" name="Picture Placeholder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347" b="13347"/>
            <a:stretch>
              <a:fillRect/>
            </a:stretch>
          </p:blipFill>
          <p:spPr>
            <a:xfrm>
              <a:off x="5393997" y="1498489"/>
              <a:ext cx="269997" cy="270000"/>
            </a:xfrm>
            <a:prstGeom prst="ellipse">
              <a:avLst/>
            </a:prstGeom>
          </p:spPr>
        </p:pic>
        <p:pic>
          <p:nvPicPr>
            <p:cNvPr id="52" name="Picture Placeholder 3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9" b="249"/>
            <a:stretch>
              <a:fillRect/>
            </a:stretch>
          </p:blipFill>
          <p:spPr>
            <a:xfrm>
              <a:off x="5403864" y="422113"/>
              <a:ext cx="270002" cy="270000"/>
            </a:xfrm>
            <a:prstGeom prst="ellipse">
              <a:avLst/>
            </a:prstGeom>
          </p:spPr>
        </p:pic>
        <p:pic>
          <p:nvPicPr>
            <p:cNvPr id="53" name="Picture Placeholder 3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233" b="14233"/>
            <a:stretch>
              <a:fillRect/>
            </a:stretch>
          </p:blipFill>
          <p:spPr>
            <a:xfrm>
              <a:off x="5402213" y="796784"/>
              <a:ext cx="269602" cy="270000"/>
            </a:xfrm>
            <a:prstGeom prst="ellipse">
              <a:avLst/>
            </a:prstGeom>
          </p:spPr>
        </p:pic>
        <p:pic>
          <p:nvPicPr>
            <p:cNvPr id="54" name="Picture Placeholder 3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923406" y="445931"/>
              <a:ext cx="270000" cy="270000"/>
            </a:xfrm>
            <a:prstGeom prst="ellipse">
              <a:avLst/>
            </a:prstGeom>
          </p:spPr>
        </p:pic>
        <p:pic>
          <p:nvPicPr>
            <p:cNvPr id="64" name="Picture Placeholder 3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" r="177"/>
            <a:stretch>
              <a:fillRect/>
            </a:stretch>
          </p:blipFill>
          <p:spPr>
            <a:xfrm>
              <a:off x="3391843" y="4077055"/>
              <a:ext cx="270396" cy="270000"/>
            </a:xfrm>
            <a:prstGeom prst="ellipse">
              <a:avLst/>
            </a:prstGeom>
          </p:spPr>
        </p:pic>
        <p:pic>
          <p:nvPicPr>
            <p:cNvPr id="65" name="Picture Placeholder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347" b="13347"/>
            <a:stretch>
              <a:fillRect/>
            </a:stretch>
          </p:blipFill>
          <p:spPr>
            <a:xfrm>
              <a:off x="3677719" y="3609041"/>
              <a:ext cx="269997" cy="270000"/>
            </a:xfrm>
            <a:prstGeom prst="ellipse">
              <a:avLst/>
            </a:prstGeom>
          </p:spPr>
        </p:pic>
        <p:pic>
          <p:nvPicPr>
            <p:cNvPr id="66" name="Picture Placeholder 3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9" b="249"/>
            <a:stretch>
              <a:fillRect/>
            </a:stretch>
          </p:blipFill>
          <p:spPr>
            <a:xfrm>
              <a:off x="4283968" y="4731990"/>
              <a:ext cx="270002" cy="270000"/>
            </a:xfrm>
            <a:prstGeom prst="ellipse">
              <a:avLst/>
            </a:prstGeom>
          </p:spPr>
        </p:pic>
        <p:pic>
          <p:nvPicPr>
            <p:cNvPr id="67" name="Picture Placeholder 3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233" b="14233"/>
            <a:stretch>
              <a:fillRect/>
            </a:stretch>
          </p:blipFill>
          <p:spPr>
            <a:xfrm>
              <a:off x="3723328" y="4550409"/>
              <a:ext cx="269602" cy="270000"/>
            </a:xfrm>
            <a:prstGeom prst="ellipse">
              <a:avLst/>
            </a:prstGeom>
          </p:spPr>
        </p:pic>
        <p:pic>
          <p:nvPicPr>
            <p:cNvPr id="68" name="Picture Placeholder 3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256067" y="4297105"/>
              <a:ext cx="270000" cy="270000"/>
            </a:xfrm>
            <a:prstGeom prst="ellipse">
              <a:avLst/>
            </a:prstGeom>
          </p:spPr>
        </p:pic>
        <p:pic>
          <p:nvPicPr>
            <p:cNvPr id="69" name="Picture Placeholder 3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" r="177"/>
            <a:stretch>
              <a:fillRect/>
            </a:stretch>
          </p:blipFill>
          <p:spPr>
            <a:xfrm>
              <a:off x="3949979" y="3879041"/>
              <a:ext cx="270396" cy="270000"/>
            </a:xfrm>
            <a:prstGeom prst="ellipse">
              <a:avLst/>
            </a:prstGeom>
          </p:spPr>
        </p:pic>
      </p:grpSp>
      <p:sp>
        <p:nvSpPr>
          <p:cNvPr id="36" name="TextBox 35"/>
          <p:cNvSpPr txBox="1">
            <a:spLocks noChangeAspect="1"/>
          </p:cNvSpPr>
          <p:nvPr/>
        </p:nvSpPr>
        <p:spPr>
          <a:xfrm>
            <a:off x="6198501" y="1843891"/>
            <a:ext cx="2857084" cy="14773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endParaRPr lang="en-GB" sz="1400" dirty="0">
              <a:latin typeface="Verdana" pitchFamily="34" charset="0"/>
            </a:endParaRPr>
          </a:p>
          <a:p>
            <a:pPr algn="ctr">
              <a:lnSpc>
                <a:spcPts val="1800"/>
              </a:lnSpc>
            </a:pPr>
            <a:endParaRPr lang="en-GB" sz="1400" dirty="0" smtClean="0">
              <a:latin typeface="Verdana" pitchFamily="34" charset="0"/>
            </a:endParaRPr>
          </a:p>
          <a:p>
            <a:pPr algn="ctr">
              <a:lnSpc>
                <a:spcPts val="1800"/>
              </a:lnSpc>
            </a:pPr>
            <a:r>
              <a:rPr lang="en-GB" sz="1400" b="1" dirty="0" smtClean="0">
                <a:latin typeface="Verdana" pitchFamily="34" charset="0"/>
              </a:rPr>
              <a:t>YOU DO ALL</a:t>
            </a:r>
          </a:p>
          <a:p>
            <a:pPr algn="ctr">
              <a:lnSpc>
                <a:spcPts val="1800"/>
              </a:lnSpc>
            </a:pPr>
            <a:r>
              <a:rPr lang="en-GB" sz="1400" dirty="0" smtClean="0">
                <a:latin typeface="Verdana" pitchFamily="34" charset="0"/>
              </a:rPr>
              <a:t>(1,2,3,4 </a:t>
            </a:r>
            <a:r>
              <a:rPr lang="en-GB" sz="1400" b="1" dirty="0" smtClean="0">
                <a:latin typeface="Verdana" pitchFamily="34" charset="0"/>
              </a:rPr>
              <a:t>and</a:t>
            </a:r>
            <a:r>
              <a:rPr lang="en-GB" sz="1400" dirty="0" smtClean="0">
                <a:latin typeface="Verdana" pitchFamily="34" charset="0"/>
              </a:rPr>
              <a:t> 5)</a:t>
            </a:r>
          </a:p>
          <a:p>
            <a:pPr algn="ctr">
              <a:lnSpc>
                <a:spcPts val="1800"/>
              </a:lnSpc>
            </a:pPr>
            <a:endParaRPr lang="en-GB" sz="1400" dirty="0">
              <a:latin typeface="Verdana" pitchFamily="34" charset="0"/>
            </a:endParaRPr>
          </a:p>
          <a:p>
            <a:pPr algn="ctr">
              <a:lnSpc>
                <a:spcPts val="1800"/>
              </a:lnSpc>
            </a:pPr>
            <a:r>
              <a:rPr lang="en-GB" sz="1400" b="1" dirty="0" smtClean="0">
                <a:latin typeface="Verdana" pitchFamily="34" charset="0"/>
              </a:rPr>
              <a:t>FEEDBACK SESSIONS</a:t>
            </a:r>
            <a:endParaRPr lang="en-GB" sz="1400" dirty="0">
              <a:latin typeface="Verdana" pitchFamily="34" charset="0"/>
            </a:endParaRPr>
          </a:p>
        </p:txBody>
      </p:sp>
      <p:sp>
        <p:nvSpPr>
          <p:cNvPr id="38" name="TextBox 37"/>
          <p:cNvSpPr txBox="1">
            <a:spLocks noChangeAspect="1"/>
          </p:cNvSpPr>
          <p:nvPr/>
        </p:nvSpPr>
        <p:spPr>
          <a:xfrm>
            <a:off x="6198501" y="3373670"/>
            <a:ext cx="2857084" cy="17081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endParaRPr lang="en-GB" sz="1400" b="1" dirty="0" smtClean="0">
              <a:latin typeface="Verdana" pitchFamily="34" charset="0"/>
            </a:endParaRPr>
          </a:p>
          <a:p>
            <a:pPr algn="ctr">
              <a:lnSpc>
                <a:spcPts val="1800"/>
              </a:lnSpc>
            </a:pPr>
            <a:endParaRPr lang="en-GB" sz="1400" b="1" dirty="0" smtClean="0">
              <a:latin typeface="Verdana" pitchFamily="34" charset="0"/>
            </a:endParaRPr>
          </a:p>
          <a:p>
            <a:pPr algn="ctr">
              <a:lnSpc>
                <a:spcPts val="1800"/>
              </a:lnSpc>
            </a:pPr>
            <a:r>
              <a:rPr lang="en-GB" sz="1400" b="1" dirty="0" smtClean="0">
                <a:latin typeface="Verdana" pitchFamily="34" charset="0"/>
              </a:rPr>
              <a:t>YOU PICK ONE</a:t>
            </a:r>
          </a:p>
          <a:p>
            <a:pPr algn="ctr">
              <a:lnSpc>
                <a:spcPts val="1800"/>
              </a:lnSpc>
            </a:pPr>
            <a:r>
              <a:rPr lang="en-GB" sz="1400" dirty="0" smtClean="0">
                <a:latin typeface="Verdana" pitchFamily="34" charset="0"/>
              </a:rPr>
              <a:t>(A,B,C,D,E </a:t>
            </a:r>
            <a:r>
              <a:rPr lang="en-GB" sz="1400" b="1" dirty="0" smtClean="0">
                <a:latin typeface="Verdana" pitchFamily="34" charset="0"/>
              </a:rPr>
              <a:t>or</a:t>
            </a:r>
            <a:r>
              <a:rPr lang="en-GB" sz="1400" dirty="0" smtClean="0">
                <a:latin typeface="Verdana" pitchFamily="34" charset="0"/>
              </a:rPr>
              <a:t> F)</a:t>
            </a:r>
          </a:p>
          <a:p>
            <a:pPr algn="ctr">
              <a:lnSpc>
                <a:spcPts val="1800"/>
              </a:lnSpc>
            </a:pPr>
            <a:endParaRPr lang="en-GB" sz="1400" dirty="0">
              <a:latin typeface="Verdana" pitchFamily="34" charset="0"/>
            </a:endParaRPr>
          </a:p>
          <a:p>
            <a:pPr algn="ctr">
              <a:lnSpc>
                <a:spcPts val="1800"/>
              </a:lnSpc>
            </a:pPr>
            <a:r>
              <a:rPr lang="en-GB" sz="1400" b="1" dirty="0" smtClean="0">
                <a:latin typeface="Verdana" pitchFamily="34" charset="0"/>
              </a:rPr>
              <a:t>DISCUSSION SESSIONS</a:t>
            </a:r>
          </a:p>
          <a:p>
            <a:pPr>
              <a:lnSpc>
                <a:spcPts val="1800"/>
              </a:lnSpc>
            </a:pPr>
            <a:endParaRPr lang="en-GB" sz="14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327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2"/>
  <p:tag name="COUNTDOWNSTYLE" val="-1"/>
  <p:tag name="COUNTDOWNSECONDS" val="5"/>
  <p:tag name="BACKUPSESSIONS" val="True"/>
  <p:tag name="REVIEWONLY" val="False"/>
  <p:tag name="RACEENDPOINTS" val="100"/>
  <p:tag name="PARTICIPANTSINLEADERBOARD" val="5"/>
  <p:tag name="BUBBLESIZEVISIBLE" val="True"/>
  <p:tag name="CUSTOMGRIDBACKCOLOR" val="-2830136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10"/>
  <p:tag name="PRRESPONSE5" val="6"/>
  <p:tag name="PRRESPONSE9" val="2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Tru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EXPANDSHOWBAR" val="Tru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ADVANCEDSETTINGSVIEW" val="True"/>
  <p:tag name="PRRESPONSE4" val="7"/>
  <p:tag name="TPVERSION" val="2008"/>
  <p:tag name="RESPTABLESTYLE" val="-1"/>
  <p:tag name="RACERSMAXDISPLAYED" val="5"/>
  <p:tag name="DEFAULTNUMTEAMS" val="5"/>
  <p:tag name="GRIDSIZE" val="{Width=800, Height=600}"/>
  <p:tag name="REALTIMEBACKUP" val="False"/>
  <p:tag name="PRRESPONSE3" val="8"/>
  <p:tag name="SAVECSVWITHSESSION" val="True"/>
  <p:tag name="BACKUPMAINTENANCE" val="7"/>
  <p:tag name="BUBBLEVALUEFORMAT" val="0.0"/>
  <p:tag name="CHARTCOLORS" val="0"/>
  <p:tag name="FIBNUMRESULTS" val="5"/>
  <p:tag name="ALWAYSOPENPOLL" val="False"/>
  <p:tag name="ROTATIONINTERVAL" val="2"/>
  <p:tag name="USESCHEMECOLORS" val="True"/>
  <p:tag name="REALTIMEBACKUPPATH" val="M:\My Documents"/>
  <p:tag name="BULLETTYPE" val="3"/>
  <p:tag name="BUBBLENAMEVISIBLE" val="True"/>
  <p:tag name="ALLOWUSERFEEDBACK" val="Fals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TASKPANEKEY" val="31edc794-f88f-4d53-9190-799c7818ace9"/>
  <p:tag name="TPFULLVERSION" val="4.5.1.224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Wageningen UR">
  <a:themeElements>
    <a:clrScheme name="BL 010412">
      <a:dk1>
        <a:srgbClr val="005172"/>
      </a:dk1>
      <a:lt1>
        <a:srgbClr val="FFFFFF"/>
      </a:lt1>
      <a:dk2>
        <a:srgbClr val="519FD7"/>
      </a:dk2>
      <a:lt2>
        <a:srgbClr val="FFFFFF"/>
      </a:lt2>
      <a:accent1>
        <a:srgbClr val="34B233"/>
      </a:accent1>
      <a:accent2>
        <a:srgbClr val="005172"/>
      </a:accent2>
      <a:accent3>
        <a:srgbClr val="948A85"/>
      </a:accent3>
      <a:accent4>
        <a:srgbClr val="D5D2CA"/>
      </a:accent4>
      <a:accent5>
        <a:srgbClr val="FF7900"/>
      </a:accent5>
      <a:accent6>
        <a:srgbClr val="00549F"/>
      </a:accent6>
      <a:hlink>
        <a:srgbClr val="00549F"/>
      </a:hlink>
      <a:folHlink>
        <a:srgbClr val="000000"/>
      </a:folHlink>
    </a:clrScheme>
    <a:fontScheme name="Wageningen U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accent3"/>
        </a:solidFill>
      </a:spPr>
      <a:bodyPr wrap="none" rtlCol="0">
        <a:spAutoFit/>
      </a:bodyPr>
      <a:lstStyle>
        <a:defPPr>
          <a:lnSpc>
            <a:spcPts val="1800"/>
          </a:lnSpc>
          <a:defRPr sz="1400" dirty="0" err="1" smtClean="0">
            <a:latin typeface="Verdana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BF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4654</TotalTime>
  <Words>1074</Words>
  <Application>Microsoft Office PowerPoint</Application>
  <PresentationFormat>On-screen Show (16:9)</PresentationFormat>
  <Paragraphs>285</Paragraphs>
  <Slides>30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Wageningen UR</vt:lpstr>
      <vt:lpstr>WRM21312 Introduction  20 March 2017 Pieter van Oel</vt:lpstr>
      <vt:lpstr>Basic Features of the course</vt:lpstr>
      <vt:lpstr>PowerPoint Presentation</vt:lpstr>
      <vt:lpstr>Perspectives</vt:lpstr>
      <vt:lpstr>PowerPoint Presentation</vt:lpstr>
      <vt:lpstr>PowerPoint Presentation</vt:lpstr>
      <vt:lpstr>Our team</vt:lpstr>
      <vt:lpstr>PowerPoint Presentation</vt:lpstr>
      <vt:lpstr>PowerPoint Presentation</vt:lpstr>
      <vt:lpstr>Coaches</vt:lpstr>
      <vt:lpstr>Case study area</vt:lpstr>
      <vt:lpstr>Case study assignment</vt:lpstr>
      <vt:lpstr>Assignment</vt:lpstr>
      <vt:lpstr>Learning outcomes</vt:lpstr>
      <vt:lpstr>Learning outcomes (cont.)</vt:lpstr>
      <vt:lpstr>BIL-competencies:</vt:lpstr>
      <vt:lpstr>Approach: Demand-driven Education</vt:lpstr>
      <vt:lpstr>Outputs, assessments and marking</vt:lpstr>
      <vt:lpstr>Program Block 2 (period 6, whole day)</vt:lpstr>
      <vt:lpstr>Period 5 – Activities (mornings only)</vt:lpstr>
      <vt:lpstr>Period 6 – Activities (whole day) </vt:lpstr>
      <vt:lpstr>Issues you know from the books</vt:lpstr>
      <vt:lpstr>Team work</vt:lpstr>
      <vt:lpstr>Differentiation on team products  (60% of the final mark)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Program of today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Martin Brinkman</dc:creator>
  <cp:lastModifiedBy>Oel, Pieter van</cp:lastModifiedBy>
  <cp:revision>481</cp:revision>
  <cp:lastPrinted>2013-10-16T13:31:22Z</cp:lastPrinted>
  <dcterms:created xsi:type="dcterms:W3CDTF">2011-09-29T08:30:03Z</dcterms:created>
  <dcterms:modified xsi:type="dcterms:W3CDTF">2017-05-17T08:44:12Z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_Template">
    <vt:lpwstr>BLUK.pptx</vt:lpwstr>
  </property>
</Properties>
</file>