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500" r:id="rId3"/>
    <p:sldId id="308" r:id="rId4"/>
    <p:sldId id="505" r:id="rId5"/>
    <p:sldId id="508" r:id="rId6"/>
    <p:sldId id="509" r:id="rId7"/>
    <p:sldId id="510" r:id="rId8"/>
    <p:sldId id="511" r:id="rId9"/>
    <p:sldId id="512" r:id="rId10"/>
    <p:sldId id="513" r:id="rId11"/>
    <p:sldId id="442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k, Perry den" initials="BPd" lastIdx="5" clrIdx="0">
    <p:extLst>
      <p:ext uri="{19B8F6BF-5375-455C-9EA6-DF929625EA0E}">
        <p15:presenceInfo xmlns:p15="http://schemas.microsoft.com/office/powerpoint/2012/main" userId="Brok, Perry den" providerId="None"/>
      </p:ext>
    </p:extLst>
  </p:cmAuthor>
  <p:cmAuthor id="2" name="Banihashem, Kazem" initials="BK" lastIdx="4" clrIdx="1">
    <p:extLst>
      <p:ext uri="{19B8F6BF-5375-455C-9EA6-DF929625EA0E}">
        <p15:presenceInfo xmlns:p15="http://schemas.microsoft.com/office/powerpoint/2012/main" userId="Banihashem, Kaz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8" autoAdjust="0"/>
    <p:restoredTop sz="95400" autoAdjust="0"/>
  </p:normalViewPr>
  <p:slideViewPr>
    <p:cSldViewPr snapToGrid="0">
      <p:cViewPr varScale="1">
        <p:scale>
          <a:sx n="109" d="100"/>
          <a:sy n="109" d="100"/>
        </p:scale>
        <p:origin x="12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zem%20-%20WUR\01.%20Projects\03.%20Post-Covid%20Project\Academic%20Year%202021_2022%20Presentation\Students%20percep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zem%20-%20WUR\01.%20Projects\03.%20Post-Covid%20Project\Academic%20Year%202021_2022%20Presentation\Students%20percep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5-43FF-B117-1DD950F5BDF3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5-43FF-B117-1DD950F5BDF3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5-43FF-B117-1DD950F5BDF3}"/>
              </c:ext>
            </c:extLst>
          </c:dPt>
          <c:dLbls>
            <c:dLbl>
              <c:idx val="0"/>
              <c:layout>
                <c:manualLayout>
                  <c:x val="-6.0684583077051199E-2"/>
                  <c:y val="7.73213585249624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5-43FF-B117-1DD950F5BDF3}"/>
                </c:ext>
              </c:extLst>
            </c:dLbl>
            <c:dLbl>
              <c:idx val="1"/>
              <c:layout>
                <c:manualLayout>
                  <c:x val="-0.19901252687157064"/>
                  <c:y val="-0.157691793643877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85-43FF-B117-1DD950F5BDF3}"/>
                </c:ext>
              </c:extLst>
            </c:dLbl>
            <c:dLbl>
              <c:idx val="2"/>
              <c:layout>
                <c:manualLayout>
                  <c:x val="0.25380820143680438"/>
                  <c:y val="-8.27761817744831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55450742051192"/>
                      <c:h val="0.25377988954671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F85-43FF-B117-1DD950F5B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Sheet1!$D$62:$D$64</c:f>
              <c:strCache>
                <c:ptCount val="3"/>
                <c:pt idx="0">
                  <c:v>Online</c:v>
                </c:pt>
                <c:pt idx="1">
                  <c:v>Blended</c:v>
                </c:pt>
                <c:pt idx="2">
                  <c:v>Face to Face</c:v>
                </c:pt>
              </c:strCache>
            </c:strRef>
          </c:cat>
          <c:val>
            <c:numRef>
              <c:f>Sheet1!$E$62:$E$64</c:f>
              <c:numCache>
                <c:formatCode>General</c:formatCode>
                <c:ptCount val="3"/>
                <c:pt idx="0">
                  <c:v>43</c:v>
                </c:pt>
                <c:pt idx="1">
                  <c:v>205</c:v>
                </c:pt>
                <c:pt idx="2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85-43FF-B117-1DD950F5B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97-44DE-833D-80C2DBD42FD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97-44DE-833D-80C2DBD42FD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97-44DE-833D-80C2DBD42FD7}"/>
              </c:ext>
            </c:extLst>
          </c:dPt>
          <c:dLbls>
            <c:dLbl>
              <c:idx val="0"/>
              <c:layout>
                <c:manualLayout>
                  <c:x val="-0.19176479134818258"/>
                  <c:y val="0.141611443446151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84836503867884"/>
                      <c:h val="0.25677235517416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F97-44DE-833D-80C2DBD42FD7}"/>
                </c:ext>
              </c:extLst>
            </c:dLbl>
            <c:dLbl>
              <c:idx val="1"/>
              <c:layout>
                <c:manualLayout>
                  <c:x val="1.0491106789625226E-2"/>
                  <c:y val="-0.14971369152037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97-44DE-833D-80C2DBD42FD7}"/>
                </c:ext>
              </c:extLst>
            </c:dLbl>
            <c:dLbl>
              <c:idx val="2"/>
              <c:layout>
                <c:manualLayout>
                  <c:x val="0.17991469569906823"/>
                  <c:y val="0.158255420951889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97-44DE-833D-80C2DBD42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Sheet1!$D$5:$D$7</c:f>
              <c:strCache>
                <c:ptCount val="3"/>
                <c:pt idx="0">
                  <c:v>Face to face</c:v>
                </c:pt>
                <c:pt idx="1">
                  <c:v>Blended</c:v>
                </c:pt>
                <c:pt idx="2">
                  <c:v>Online</c:v>
                </c:pt>
              </c:strCache>
            </c:strRef>
          </c:cat>
          <c:val>
            <c:numRef>
              <c:f>Sheet1!$E$5:$E$7</c:f>
              <c:numCache>
                <c:formatCode>General</c:formatCode>
                <c:ptCount val="3"/>
                <c:pt idx="0">
                  <c:v>165</c:v>
                </c:pt>
                <c:pt idx="1">
                  <c:v>147</c:v>
                </c:pt>
                <c:pt idx="2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97-44DE-833D-80C2DBD42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DE6A3-D905-4F16-AA59-DE8538A2123B}" type="datetimeFigureOut">
              <a:rPr lang="nl-NL" smtClean="0"/>
              <a:t>3-11-2022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FBB6-9C48-41E0-8060-1F28FC66ED1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79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DFBB6-9C48-41E0-8060-1F28FC66ED1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75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DFBB6-9C48-41E0-8060-1F28FC66ED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1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7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01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5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2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png"/><Relationship Id="rId7" Type="http://schemas.openxmlformats.org/officeDocument/2006/relationships/hyperlink" Target="http://www.wired.it/economia/start-up/2016/04/14/wikitolearn-wikipedia-student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fif"/><Relationship Id="rId5" Type="http://schemas.openxmlformats.org/officeDocument/2006/relationships/hyperlink" Target="https://www.4tu.nl/cee/innovation/project/13042/the-transition-to-online-education-during-the-corona-crisis-situation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ankings - WUR">
            <a:extLst>
              <a:ext uri="{FF2B5EF4-FFF2-40B4-BE49-F238E27FC236}">
                <a16:creationId xmlns:a16="http://schemas.microsoft.com/office/drawing/2014/main" id="{733CEC9E-EC02-43C9-9509-785EAECA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" y="2920118"/>
            <a:ext cx="2865123" cy="25834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Placeholder 10" descr="A group of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052DAD7E-C234-48F4-9D2D-10B61D7F1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583" r="16583"/>
          <a:stretch>
            <a:fillRect/>
          </a:stretch>
        </p:blipFill>
        <p:spPr>
          <a:xfrm>
            <a:off x="2223803" y="2914515"/>
            <a:ext cx="2865122" cy="2575460"/>
          </a:xfrm>
          <a:prstGeom prst="ellipse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65E8C21-D1FD-4B82-B61B-634489911605}"/>
              </a:ext>
            </a:extLst>
          </p:cNvPr>
          <p:cNvSpPr txBox="1">
            <a:spLocks/>
          </p:cNvSpPr>
          <p:nvPr/>
        </p:nvSpPr>
        <p:spPr>
          <a:xfrm>
            <a:off x="53268" y="57216"/>
            <a:ext cx="9090732" cy="73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WUR </a:t>
            </a:r>
            <a:r>
              <a:rPr lang="en-GB" sz="31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Education: Transition Period/Post-Covid</a:t>
            </a:r>
            <a:endParaRPr lang="en-US" sz="31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group of people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53D163B4-7905-4D7E-A4B9-996AA7A75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62" y="2920117"/>
            <a:ext cx="2931152" cy="2583477"/>
          </a:xfrm>
          <a:prstGeom prst="ellipse">
            <a:avLst/>
          </a:prstGeom>
        </p:spPr>
      </p:pic>
      <p:pic>
        <p:nvPicPr>
          <p:cNvPr id="17" name="Picture 8" descr="THE Worldwide Ranking: WUR best university in the Netherlands, ranked 59th  in the world - WUR">
            <a:extLst>
              <a:ext uri="{FF2B5EF4-FFF2-40B4-BE49-F238E27FC236}">
                <a16:creationId xmlns:a16="http://schemas.microsoft.com/office/drawing/2014/main" id="{F34E4088-9F6A-42FB-9CB3-D8BEA3DF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96" y="2912877"/>
            <a:ext cx="2865122" cy="25834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C1BBB-77CC-4C6E-88BE-10FF0292DA2B}"/>
              </a:ext>
            </a:extLst>
          </p:cNvPr>
          <p:cNvSpPr txBox="1"/>
          <p:nvPr/>
        </p:nvSpPr>
        <p:spPr>
          <a:xfrm>
            <a:off x="0" y="916948"/>
            <a:ext cx="9143999" cy="1350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nl-NL" sz="2000" b="1" dirty="0"/>
              <a:t>Kazem Banihashem; Omid Noroozi; Harm Biemans; Perry den Brok</a:t>
            </a:r>
          </a:p>
          <a:p>
            <a:pPr algn="ctr" eaLnBrk="1" hangingPunct="1">
              <a:lnSpc>
                <a:spcPct val="150000"/>
              </a:lnSpc>
            </a:pPr>
            <a:endParaRPr lang="en-US" altLang="nl-NL" sz="1050" b="1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Learning Sciences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Wageningen University &amp; Research</a:t>
            </a:r>
          </a:p>
        </p:txBody>
      </p:sp>
      <p:pic>
        <p:nvPicPr>
          <p:cNvPr id="10" name="Picture 4" descr="WUR">
            <a:extLst>
              <a:ext uri="{FF2B5EF4-FFF2-40B4-BE49-F238E27FC236}">
                <a16:creationId xmlns:a16="http://schemas.microsoft.com/office/drawing/2014/main" id="{4592B776-E4F9-4804-8760-354C9321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3A7F87-8524-4396-9664-E35C85C79BD3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1/11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B39964-2A45-4651-B505-23E84EB65B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2"/>
            <a:ext cx="8098790" cy="5106152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interpret these trends?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Effects of getting tired of constant change of context and policy (increasing stress and workload)?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F2F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less opportunity to 'hide’ (increased workload, more motivation)?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students weigh their options differently than before Covid-19? Only come to campus for sufficient amount of F2F education?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Happiness with more direct contact/more F2F education (increasing motivation)?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it mean for future education policy/vision?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50E111-0777-4BE1-AC5D-7811F2E1E71D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Discussion points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4" descr="WUR">
            <a:extLst>
              <a:ext uri="{FF2B5EF4-FFF2-40B4-BE49-F238E27FC236}">
                <a16:creationId xmlns:a16="http://schemas.microsoft.com/office/drawing/2014/main" id="{C08B8E65-9FF5-4D5E-8C75-3F93E43F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1D4F82-3E9F-4142-AE5E-A206EDF6961C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10/11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0AEC9-9D63-433E-8958-DDDEE6DD6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742C4D-A6B3-4D57-8DE5-DEEA9DE2F17D}"/>
              </a:ext>
            </a:extLst>
          </p:cNvPr>
          <p:cNvSpPr/>
          <p:nvPr/>
        </p:nvSpPr>
        <p:spPr>
          <a:xfrm>
            <a:off x="0" y="0"/>
            <a:ext cx="1381168" cy="6858000"/>
          </a:xfrm>
          <a:prstGeom prst="rect">
            <a:avLst/>
          </a:prstGeom>
          <a:solidFill>
            <a:srgbClr val="D7D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9978C-5F5C-43A5-9323-A40D68010A58}"/>
              </a:ext>
            </a:extLst>
          </p:cNvPr>
          <p:cNvSpPr txBox="1"/>
          <p:nvPr/>
        </p:nvSpPr>
        <p:spPr>
          <a:xfrm>
            <a:off x="2407056" y="1397617"/>
            <a:ext cx="5467545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Kazem Banihashem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Dr. Omid Noroozi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Harm Biemans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Perry den Brok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4815B3-578D-41A5-9113-9009A3073E82}"/>
              </a:ext>
            </a:extLst>
          </p:cNvPr>
          <p:cNvSpPr txBox="1"/>
          <p:nvPr/>
        </p:nvSpPr>
        <p:spPr>
          <a:xfrm>
            <a:off x="2407057" y="3569096"/>
            <a:ext cx="5467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Learning Sciences Group</a:t>
            </a:r>
            <a:br>
              <a:rPr kumimoji="0" lang="en-US" alt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Wageningen University &amp; Research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0B3DA6-A09E-40F5-AE29-B1F0F5206AEA}"/>
              </a:ext>
            </a:extLst>
          </p:cNvPr>
          <p:cNvSpPr txBox="1">
            <a:spLocks/>
          </p:cNvSpPr>
          <p:nvPr/>
        </p:nvSpPr>
        <p:spPr>
          <a:xfrm>
            <a:off x="1869409" y="379747"/>
            <a:ext cx="6542843" cy="8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j-ea"/>
                <a:cs typeface="+mj-cs"/>
              </a:rPr>
              <a:t>Thank you!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(Body)"/>
              <a:ea typeface="+mj-ea"/>
              <a:cs typeface="+mj-cs"/>
            </a:endParaRPr>
          </a:p>
        </p:txBody>
      </p:sp>
      <p:pic>
        <p:nvPicPr>
          <p:cNvPr id="18" name="Picture 2" descr="dr. HJA (Harm) Biemans - WUR">
            <a:extLst>
              <a:ext uri="{FF2B5EF4-FFF2-40B4-BE49-F238E27FC236}">
                <a16:creationId xmlns:a16="http://schemas.microsoft.com/office/drawing/2014/main" id="{5E247E7F-A318-4C22-AA61-CBE8CFC8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" y="3577917"/>
            <a:ext cx="1206116" cy="14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prof.dr. PJ (Perry) den Brok">
            <a:extLst>
              <a:ext uri="{FF2B5EF4-FFF2-40B4-BE49-F238E27FC236}">
                <a16:creationId xmlns:a16="http://schemas.microsoft.com/office/drawing/2014/main" id="{486F72E4-5FD7-4338-800A-BADDFFEB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" y="5239126"/>
            <a:ext cx="1206115" cy="14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D723EE-C4CD-406A-9C4D-ED2F08B0CB9F}"/>
              </a:ext>
            </a:extLst>
          </p:cNvPr>
          <p:cNvSpPr txBox="1"/>
          <p:nvPr/>
        </p:nvSpPr>
        <p:spPr>
          <a:xfrm>
            <a:off x="2110241" y="4525722"/>
            <a:ext cx="654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info on this study later via: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https://www.4tu.nl/cee/innovation/project/13042/the-transition-to-online-education-during-the-corona-crisis-situation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6A521C4-B352-439D-BAFB-2547066C3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68" y="1893039"/>
            <a:ext cx="1206115" cy="1410713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17FC8B7-DB49-4F40-B361-67868074D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" y="208161"/>
            <a:ext cx="1203499" cy="1410713"/>
          </a:xfrm>
          <a:prstGeom prst="rect">
            <a:avLst/>
          </a:prstGeom>
        </p:spPr>
      </p:pic>
      <p:pic>
        <p:nvPicPr>
          <p:cNvPr id="12" name="Picture 4" descr="WUR">
            <a:extLst>
              <a:ext uri="{FF2B5EF4-FFF2-40B4-BE49-F238E27FC236}">
                <a16:creationId xmlns:a16="http://schemas.microsoft.com/office/drawing/2014/main" id="{4E3993E0-4D99-4896-858F-49FADCA1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8A8A6D3-8A48-475A-BBF3-E77AA498BCE8}"/>
              </a:ext>
            </a:extLst>
          </p:cNvPr>
          <p:cNvSpPr/>
          <p:nvPr/>
        </p:nvSpPr>
        <p:spPr>
          <a:xfrm>
            <a:off x="4738222" y="6408680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11/11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17CCA5-6251-4F8C-B43B-2E1DBC472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536" y="6443548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8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F003E6-9048-4F8D-82B7-37D2EF0412A9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Background</a:t>
            </a:r>
          </a:p>
        </p:txBody>
      </p:sp>
      <p:pic>
        <p:nvPicPr>
          <p:cNvPr id="15" name="Picture 4" descr="WUR">
            <a:extLst>
              <a:ext uri="{FF2B5EF4-FFF2-40B4-BE49-F238E27FC236}">
                <a16:creationId xmlns:a16="http://schemas.microsoft.com/office/drawing/2014/main" id="{1080E2DE-3C55-4D5D-A8A6-0D1CA2B8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0DDFADC-8AD2-4929-BA41-40E3673E45E1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2/11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F89239-2D60-4CAF-8F9D-C649F1B09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479BB1-9DC2-41C8-9240-80074C3F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2"/>
            <a:ext cx="8098790" cy="51061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It’s time to gradually move to post-Covid-19 education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Online education is likely to stay next to F2F education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WUR is developing policy on online/F2F/blended education for the long-term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Exploring students’ and teachers’ perceptions and experiences with blended education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Exploring students’ and teachers' preferences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Identifying differences with Covid-19 time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Lessons for future?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2559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8" y="1155784"/>
            <a:ext cx="7945090" cy="17017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Emergency period (during Covid/fully online):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April, June, October 2020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/>
              <a:t>Teachers: </a:t>
            </a:r>
            <a:r>
              <a:rPr lang="en-US" sz="2400" dirty="0"/>
              <a:t>N = 521;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FGDs (N = 6); Interviews (N = 14)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Students: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1251;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FGDs; Interviews; Interactive sessions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0964B03-FC06-48DF-9ACB-BB7A8AB71563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WUR data collection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936EE2-29AB-4DD6-B6BB-C1B0A7E3BBE3}"/>
              </a:ext>
            </a:extLst>
          </p:cNvPr>
          <p:cNvSpPr txBox="1">
            <a:spLocks/>
          </p:cNvSpPr>
          <p:nvPr/>
        </p:nvSpPr>
        <p:spPr>
          <a:xfrm>
            <a:off x="861644" y="3749514"/>
            <a:ext cx="7945090" cy="1772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Transition period (post-Covid/mainly blended):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</a:rPr>
              <a:t>September 2021-February 2022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Teachers: </a:t>
            </a:r>
            <a:r>
              <a:rPr lang="en-US" sz="2400" dirty="0"/>
              <a:t>N = 307;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FGDs (N = 6); Interviews (N = 14)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2500" b="1" dirty="0">
                <a:solidFill>
                  <a:prstClr val="black"/>
                </a:solidFill>
                <a:latin typeface="Calibri" panose="020F0502020204030204"/>
              </a:rPr>
              <a:t>Students: 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N = 534;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FGDs (N = 5); Interviews (N = 8)</a:t>
            </a:r>
            <a:endParaRPr lang="en-US" sz="2500" dirty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algn="just">
              <a:lnSpc>
                <a:spcPct val="11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4" descr="WUR">
            <a:extLst>
              <a:ext uri="{FF2B5EF4-FFF2-40B4-BE49-F238E27FC236}">
                <a16:creationId xmlns:a16="http://schemas.microsoft.com/office/drawing/2014/main" id="{28EF4FC3-1A06-4454-B42B-FFAF64D0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F85631-501E-4881-A570-D961D9379F08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3/11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EA30AD-A90F-4544-9B86-D86658A4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69317C-BC13-4C26-AA0E-FCCD9A13AAB0}"/>
              </a:ext>
            </a:extLst>
          </p:cNvPr>
          <p:cNvCxnSpPr/>
          <p:nvPr/>
        </p:nvCxnSpPr>
        <p:spPr>
          <a:xfrm flipH="1">
            <a:off x="921859" y="4109999"/>
            <a:ext cx="20248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62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1"/>
            <a:ext cx="8098790" cy="524635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Students were mainly positive about blended education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Positive</a:t>
            </a:r>
            <a:r>
              <a:rPr lang="en-US" sz="1800" dirty="0"/>
              <a:t>: Flexibility, freedom, time saving, recorded lectures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</a:rPr>
              <a:t>Negative</a:t>
            </a:r>
            <a:r>
              <a:rPr lang="en-US" sz="1800" dirty="0"/>
              <a:t>: technical issues, low attendance rate, interaction issues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Students’ workload/stress was low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Flexibility, recorded lectures, time saving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Technical issues, online exams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Students’ well-being/motivation was high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Flexibility, freedom, comfortableness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Lack of physical interaction, less engaging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Students’ perceptions of teaching performance was low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Low motivation, lack of digital literacy and pedagogical knowledge to teach online/blended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Dedicated, good use of online tools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48648394-BAA7-464C-AF71-A971A746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50E111-0777-4BE1-AC5D-7811F2E1E71D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Perceptions and experiences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#students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98396E-91E4-409E-9CB8-C19E8AF02C6F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4/11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249F39-A82C-4D26-A415-147687D6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2"/>
            <a:ext cx="8098790" cy="5106152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Students’ perceptions of learning performance was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high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Flexibility, self-discipline, recorded lectures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Home distractions, online exams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50E111-0777-4BE1-AC5D-7811F2E1E71D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Perceptions and experiences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#students #2</a:t>
            </a:r>
          </a:p>
        </p:txBody>
      </p:sp>
      <p:pic>
        <p:nvPicPr>
          <p:cNvPr id="9" name="Picture 4" descr="WUR">
            <a:extLst>
              <a:ext uri="{FF2B5EF4-FFF2-40B4-BE49-F238E27FC236}">
                <a16:creationId xmlns:a16="http://schemas.microsoft.com/office/drawing/2014/main" id="{4625F3C8-249C-4D22-8E26-2B9885CC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DAA9F32-DEFC-4316-BD2E-4D64FA29E8D1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5/11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E308CD-67EB-4A5D-969F-640A31516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1"/>
            <a:ext cx="8304472" cy="524635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Teachers were mainly positive about blended education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Positive</a:t>
            </a:r>
            <a:r>
              <a:rPr lang="en-US" sz="1800" dirty="0"/>
              <a:t>: Flexibility, accessibility, online facilities, knowledge clips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</a:rPr>
              <a:t>Negative</a:t>
            </a:r>
            <a:r>
              <a:rPr lang="en-US" sz="1800" dirty="0"/>
              <a:t>: Technical issues, low motivation, interaction issues, home distractions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Teachers’ workload/stress was high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Work/life balance, online exams, technical issues, class management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 advance preparation, knowledge clips, digital tools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Teachers’ well-being/motivation was low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Shortage of physical touch/interaction, high workload, balance challenging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Flexibility, internal motivation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Teachers’ perceptions of teaching performance was low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Students population, interaction issues, difficulty to teach complex skills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Freedom and flexibility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50E111-0777-4BE1-AC5D-7811F2E1E71D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Perceptions and experiences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#teachers #1</a:t>
            </a:r>
          </a:p>
        </p:txBody>
      </p:sp>
      <p:pic>
        <p:nvPicPr>
          <p:cNvPr id="9" name="Picture 4" descr="WUR">
            <a:extLst>
              <a:ext uri="{FF2B5EF4-FFF2-40B4-BE49-F238E27FC236}">
                <a16:creationId xmlns:a16="http://schemas.microsoft.com/office/drawing/2014/main" id="{5E1D6302-4B49-48E4-9D35-0400E90F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2DAAB8E-658C-437F-829C-0579E2C112BD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6/11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91AA0E-100B-404F-9EA8-66D3649B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2"/>
            <a:ext cx="8098790" cy="5106152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Teachers’ perceptions of learning performance was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low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Students population, lack of attendance and interaction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Freedom and flexibility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50E111-0777-4BE1-AC5D-7811F2E1E71D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Perceptions and experiences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#teachers #2</a:t>
            </a:r>
          </a:p>
        </p:txBody>
      </p:sp>
      <p:pic>
        <p:nvPicPr>
          <p:cNvPr id="9" name="Picture 4" descr="WUR">
            <a:extLst>
              <a:ext uri="{FF2B5EF4-FFF2-40B4-BE49-F238E27FC236}">
                <a16:creationId xmlns:a16="http://schemas.microsoft.com/office/drawing/2014/main" id="{C08B8E65-9FF5-4D5E-8C75-3F93E43F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94C749-2A64-40C3-A036-DFCE260D207A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7/11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05738A-A63F-4127-9196-080071EA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2"/>
            <a:ext cx="8098790" cy="5106152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prefer both blended and F2F education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50E111-0777-4BE1-AC5D-7811F2E1E71D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Preferences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#students #teachers</a:t>
            </a:r>
          </a:p>
        </p:txBody>
      </p:sp>
      <p:pic>
        <p:nvPicPr>
          <p:cNvPr id="9" name="Picture 4" descr="WUR">
            <a:extLst>
              <a:ext uri="{FF2B5EF4-FFF2-40B4-BE49-F238E27FC236}">
                <a16:creationId xmlns:a16="http://schemas.microsoft.com/office/drawing/2014/main" id="{C08B8E65-9FF5-4D5E-8C75-3F93E43F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EA935D-4895-4F04-A2B2-D8C2F3527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585122"/>
              </p:ext>
            </p:extLst>
          </p:nvPr>
        </p:nvGraphicFramePr>
        <p:xfrm>
          <a:off x="4092108" y="1523128"/>
          <a:ext cx="5911452" cy="344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67DC93-76A9-4E34-8BAC-6067EB77F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79520"/>
              </p:ext>
            </p:extLst>
          </p:nvPr>
        </p:nvGraphicFramePr>
        <p:xfrm>
          <a:off x="-246819" y="1543226"/>
          <a:ext cx="5382268" cy="344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0B30352-D482-440B-9204-DEDC0E097491}"/>
              </a:ext>
            </a:extLst>
          </p:cNvPr>
          <p:cNvSpPr/>
          <p:nvPr/>
        </p:nvSpPr>
        <p:spPr>
          <a:xfrm>
            <a:off x="1617171" y="4838178"/>
            <a:ext cx="15231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2021-2022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EB4490-2F6C-4C17-8335-C697CCA96827}"/>
              </a:ext>
            </a:extLst>
          </p:cNvPr>
          <p:cNvSpPr/>
          <p:nvPr/>
        </p:nvSpPr>
        <p:spPr>
          <a:xfrm>
            <a:off x="6289481" y="4799441"/>
            <a:ext cx="1541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Preference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E47FE8-9F4C-45B1-AF3B-0A35CD98D275}"/>
              </a:ext>
            </a:extLst>
          </p:cNvPr>
          <p:cNvSpPr/>
          <p:nvPr/>
        </p:nvSpPr>
        <p:spPr>
          <a:xfrm>
            <a:off x="514441" y="5732005"/>
            <a:ext cx="82251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Teachers were in favor of F2F education.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9166F4-CAA9-44E0-8B2D-479354FF88E3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8/11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7307CC-F005-4729-A33A-C6609AE92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2B46-05C8-4A29-9CAB-B67883EE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0" y="1164662"/>
            <a:ext cx="8098790" cy="510615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 was low and decreasing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Workload was still high and slowly increasing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Motivation was high and increasing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 was still high and increasing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Workload was still high and (but less fast) increasing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Motivation was still low but increasing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E654-E9F0-4AEB-BAA5-E2E2A917A0A3}"/>
              </a:ext>
            </a:extLst>
          </p:cNvPr>
          <p:cNvCxnSpPr>
            <a:cxnSpLocks/>
          </p:cNvCxnSpPr>
          <p:nvPr/>
        </p:nvCxnSpPr>
        <p:spPr>
          <a:xfrm flipH="1">
            <a:off x="0" y="902776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BC2A00-31A0-425F-97CE-9C17D4F1C000}"/>
              </a:ext>
            </a:extLst>
          </p:cNvPr>
          <p:cNvCxnSpPr>
            <a:cxnSpLocks/>
          </p:cNvCxnSpPr>
          <p:nvPr/>
        </p:nvCxnSpPr>
        <p:spPr>
          <a:xfrm flipH="1">
            <a:off x="0" y="163848"/>
            <a:ext cx="914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50E111-0777-4BE1-AC5D-7811F2E1E71D}"/>
              </a:ext>
            </a:extLst>
          </p:cNvPr>
          <p:cNvSpPr txBox="1">
            <a:spLocks/>
          </p:cNvSpPr>
          <p:nvPr/>
        </p:nvSpPr>
        <p:spPr>
          <a:xfrm>
            <a:off x="-12216" y="258152"/>
            <a:ext cx="9144000" cy="571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Transition period vs. emerging period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4" descr="WUR">
            <a:extLst>
              <a:ext uri="{FF2B5EF4-FFF2-40B4-BE49-F238E27FC236}">
                <a16:creationId xmlns:a16="http://schemas.microsoft.com/office/drawing/2014/main" id="{C08B8E65-9FF5-4D5E-8C75-3F93E43F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34" y="6423900"/>
            <a:ext cx="1953087" cy="4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555F84D-4A66-486F-AEBA-46F275070183}"/>
              </a:ext>
            </a:extLst>
          </p:cNvPr>
          <p:cNvSpPr/>
          <p:nvPr/>
        </p:nvSpPr>
        <p:spPr>
          <a:xfrm>
            <a:off x="4166562" y="6421707"/>
            <a:ext cx="805212" cy="42303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ova Cond Light" panose="020B0306020202020204" pitchFamily="34" charset="0"/>
              </a:rPr>
              <a:t>9/11</a:t>
            </a:r>
            <a:endParaRPr lang="nl-NL" sz="1400" b="1" dirty="0">
              <a:latin typeface="Arial Nova Cond Light" panose="020B0306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A64AB-E406-4809-ACDF-29437180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6421706"/>
            <a:ext cx="1881040" cy="3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13981</TotalTime>
  <Words>741</Words>
  <Application>Microsoft Office PowerPoint</Application>
  <PresentationFormat>On-screen Show (4:3)</PresentationFormat>
  <Paragraphs>129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 Cond Light</vt:lpstr>
      <vt:lpstr>Calibri</vt:lpstr>
      <vt:lpstr>Calibri (Body)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Comproved Evaluation</dc:title>
  <dc:creator>Banihashem, Kazem</dc:creator>
  <cp:lastModifiedBy>Banihashem, Kazem</cp:lastModifiedBy>
  <cp:revision>1202</cp:revision>
  <cp:lastPrinted>2022-10-10T14:35:58Z</cp:lastPrinted>
  <dcterms:created xsi:type="dcterms:W3CDTF">2021-01-04T16:49:12Z</dcterms:created>
  <dcterms:modified xsi:type="dcterms:W3CDTF">2022-11-03T09:50:51Z</dcterms:modified>
</cp:coreProperties>
</file>